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819" r:id="rId3"/>
    <p:sldId id="820" r:id="rId4"/>
    <p:sldId id="821" r:id="rId5"/>
    <p:sldId id="822" r:id="rId6"/>
    <p:sldId id="823" r:id="rId7"/>
    <p:sldId id="824" r:id="rId8"/>
    <p:sldId id="825" r:id="rId9"/>
    <p:sldId id="826" r:id="rId10"/>
    <p:sldId id="827" r:id="rId11"/>
    <p:sldId id="828" r:id="rId12"/>
    <p:sldId id="829" r:id="rId13"/>
    <p:sldId id="830" r:id="rId14"/>
    <p:sldId id="831" r:id="rId15"/>
    <p:sldId id="83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6371A-9FC8-4B13-A4CD-07BB74E6E56E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9DE1B-4F12-46AD-A72A-3A91B7662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09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6">
            <a:extLst>
              <a:ext uri="{FF2B5EF4-FFF2-40B4-BE49-F238E27FC236}">
                <a16:creationId xmlns:a16="http://schemas.microsoft.com/office/drawing/2014/main" id="{51DCEE2E-0786-44F0-B33F-AF93D8DDA9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57059" name="Rectangle 7">
            <a:extLst>
              <a:ext uri="{FF2B5EF4-FFF2-40B4-BE49-F238E27FC236}">
                <a16:creationId xmlns:a16="http://schemas.microsoft.com/office/drawing/2014/main" id="{8C0A0DF0-8D0B-47A6-87B2-3DE9667C06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5585055-72EE-4816-B2AB-90B9E4A887D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57060" name="Rectangle 2">
            <a:extLst>
              <a:ext uri="{FF2B5EF4-FFF2-40B4-BE49-F238E27FC236}">
                <a16:creationId xmlns:a16="http://schemas.microsoft.com/office/drawing/2014/main" id="{3219D59A-AE07-4AEC-8158-1800BC0886D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7061" name="Rectangle 3">
            <a:extLst>
              <a:ext uri="{FF2B5EF4-FFF2-40B4-BE49-F238E27FC236}">
                <a16:creationId xmlns:a16="http://schemas.microsoft.com/office/drawing/2014/main" id="{21C28C2D-9F58-48A8-938A-4248FADC62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6">
            <a:extLst>
              <a:ext uri="{FF2B5EF4-FFF2-40B4-BE49-F238E27FC236}">
                <a16:creationId xmlns:a16="http://schemas.microsoft.com/office/drawing/2014/main" id="{1E4F1D53-F8E8-481B-AF2C-412CA56FAE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75491" name="Rectangle 7">
            <a:extLst>
              <a:ext uri="{FF2B5EF4-FFF2-40B4-BE49-F238E27FC236}">
                <a16:creationId xmlns:a16="http://schemas.microsoft.com/office/drawing/2014/main" id="{41ECA5F7-8EC1-4E92-B92E-996CD9B209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1E2878-D5C0-43CE-88B4-5BD4BE1A9E9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75492" name="Rectangle 2">
            <a:extLst>
              <a:ext uri="{FF2B5EF4-FFF2-40B4-BE49-F238E27FC236}">
                <a16:creationId xmlns:a16="http://schemas.microsoft.com/office/drawing/2014/main" id="{02155A77-393A-48FE-A246-87FFF75CC03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5493" name="Rectangle 3">
            <a:extLst>
              <a:ext uri="{FF2B5EF4-FFF2-40B4-BE49-F238E27FC236}">
                <a16:creationId xmlns:a16="http://schemas.microsoft.com/office/drawing/2014/main" id="{4820D8A1-69BE-424D-9154-A71489390A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6">
            <a:extLst>
              <a:ext uri="{FF2B5EF4-FFF2-40B4-BE49-F238E27FC236}">
                <a16:creationId xmlns:a16="http://schemas.microsoft.com/office/drawing/2014/main" id="{27A7919E-FCFB-400F-A5CD-8479CF376EC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77539" name="Rectangle 7">
            <a:extLst>
              <a:ext uri="{FF2B5EF4-FFF2-40B4-BE49-F238E27FC236}">
                <a16:creationId xmlns:a16="http://schemas.microsoft.com/office/drawing/2014/main" id="{2D4E4793-FF7C-40CF-89D3-769A46B32C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B9273C4-CF91-42BC-B962-94B864CB8382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77540" name="Rectangle 2">
            <a:extLst>
              <a:ext uri="{FF2B5EF4-FFF2-40B4-BE49-F238E27FC236}">
                <a16:creationId xmlns:a16="http://schemas.microsoft.com/office/drawing/2014/main" id="{D0B9F04B-6505-43F5-97AA-400BD4C9FF2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7541" name="Rectangle 3">
            <a:extLst>
              <a:ext uri="{FF2B5EF4-FFF2-40B4-BE49-F238E27FC236}">
                <a16:creationId xmlns:a16="http://schemas.microsoft.com/office/drawing/2014/main" id="{D60F20BB-2EAD-419D-8C08-445B2ED907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6">
            <a:extLst>
              <a:ext uri="{FF2B5EF4-FFF2-40B4-BE49-F238E27FC236}">
                <a16:creationId xmlns:a16="http://schemas.microsoft.com/office/drawing/2014/main" id="{008F9F95-AEF0-4391-AB57-8914B895E39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79587" name="Rectangle 7">
            <a:extLst>
              <a:ext uri="{FF2B5EF4-FFF2-40B4-BE49-F238E27FC236}">
                <a16:creationId xmlns:a16="http://schemas.microsoft.com/office/drawing/2014/main" id="{C1F0B012-F11F-40FE-A1DE-A8C3194C70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F2E392C-579A-4631-9972-63D843CCCE6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79588" name="Rectangle 2">
            <a:extLst>
              <a:ext uri="{FF2B5EF4-FFF2-40B4-BE49-F238E27FC236}">
                <a16:creationId xmlns:a16="http://schemas.microsoft.com/office/drawing/2014/main" id="{11837472-06CE-4CF0-9A54-EBB83F16E26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9589" name="Rectangle 3">
            <a:extLst>
              <a:ext uri="{FF2B5EF4-FFF2-40B4-BE49-F238E27FC236}">
                <a16:creationId xmlns:a16="http://schemas.microsoft.com/office/drawing/2014/main" id="{463AB3BC-1A4F-4ED1-B084-56475D48AE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6">
            <a:extLst>
              <a:ext uri="{FF2B5EF4-FFF2-40B4-BE49-F238E27FC236}">
                <a16:creationId xmlns:a16="http://schemas.microsoft.com/office/drawing/2014/main" id="{AD971FA9-07DB-4512-BF7D-3C47D32CC46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81635" name="Rectangle 7">
            <a:extLst>
              <a:ext uri="{FF2B5EF4-FFF2-40B4-BE49-F238E27FC236}">
                <a16:creationId xmlns:a16="http://schemas.microsoft.com/office/drawing/2014/main" id="{9854EC12-11E1-4A77-AE95-18326A163E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19B940A-A915-42C5-9E5C-C958E2AC924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81636" name="Rectangle 2">
            <a:extLst>
              <a:ext uri="{FF2B5EF4-FFF2-40B4-BE49-F238E27FC236}">
                <a16:creationId xmlns:a16="http://schemas.microsoft.com/office/drawing/2014/main" id="{B051A513-E207-41DE-A169-E39A1C8924D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7" name="Rectangle 3">
            <a:extLst>
              <a:ext uri="{FF2B5EF4-FFF2-40B4-BE49-F238E27FC236}">
                <a16:creationId xmlns:a16="http://schemas.microsoft.com/office/drawing/2014/main" id="{18960FD3-870D-40C8-A2AF-754A920061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6">
            <a:extLst>
              <a:ext uri="{FF2B5EF4-FFF2-40B4-BE49-F238E27FC236}">
                <a16:creationId xmlns:a16="http://schemas.microsoft.com/office/drawing/2014/main" id="{959FDF58-5035-43A7-B626-3F6480F2FC1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83683" name="Rectangle 7">
            <a:extLst>
              <a:ext uri="{FF2B5EF4-FFF2-40B4-BE49-F238E27FC236}">
                <a16:creationId xmlns:a16="http://schemas.microsoft.com/office/drawing/2014/main" id="{D3C26659-0EC9-42EE-9D5D-2E13500987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3E6C23-3D3C-49A9-AE3E-F0147C39D77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583684" name="Rectangle 2">
            <a:extLst>
              <a:ext uri="{FF2B5EF4-FFF2-40B4-BE49-F238E27FC236}">
                <a16:creationId xmlns:a16="http://schemas.microsoft.com/office/drawing/2014/main" id="{DD0545BF-2F4D-4814-BA04-7CA637A6E53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685" name="Rectangle 3">
            <a:extLst>
              <a:ext uri="{FF2B5EF4-FFF2-40B4-BE49-F238E27FC236}">
                <a16:creationId xmlns:a16="http://schemas.microsoft.com/office/drawing/2014/main" id="{9DB3C391-E421-4238-9952-8D2D5A24E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6">
            <a:extLst>
              <a:ext uri="{FF2B5EF4-FFF2-40B4-BE49-F238E27FC236}">
                <a16:creationId xmlns:a16="http://schemas.microsoft.com/office/drawing/2014/main" id="{9E1F3BE9-88F6-4957-975D-3F0C7C79AE4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59107" name="Rectangle 7">
            <a:extLst>
              <a:ext uri="{FF2B5EF4-FFF2-40B4-BE49-F238E27FC236}">
                <a16:creationId xmlns:a16="http://schemas.microsoft.com/office/drawing/2014/main" id="{60E94974-9AF5-4182-B659-0F3E8A2932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D12DB5-9AD6-4F1B-B5B8-E3A3C57ACC0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59108" name="Rectangle 2">
            <a:extLst>
              <a:ext uri="{FF2B5EF4-FFF2-40B4-BE49-F238E27FC236}">
                <a16:creationId xmlns:a16="http://schemas.microsoft.com/office/drawing/2014/main" id="{B25B732B-8A64-41AC-9F04-A3AE555DE73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9109" name="Rectangle 3">
            <a:extLst>
              <a:ext uri="{FF2B5EF4-FFF2-40B4-BE49-F238E27FC236}">
                <a16:creationId xmlns:a16="http://schemas.microsoft.com/office/drawing/2014/main" id="{3B881A1A-D2C3-4D22-A299-69CE43C826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6">
            <a:extLst>
              <a:ext uri="{FF2B5EF4-FFF2-40B4-BE49-F238E27FC236}">
                <a16:creationId xmlns:a16="http://schemas.microsoft.com/office/drawing/2014/main" id="{A9E8DFD1-E29B-48E0-A23D-A0E367FB7AF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61155" name="Rectangle 7">
            <a:extLst>
              <a:ext uri="{FF2B5EF4-FFF2-40B4-BE49-F238E27FC236}">
                <a16:creationId xmlns:a16="http://schemas.microsoft.com/office/drawing/2014/main" id="{EC609AB2-A145-47E9-A2F3-3569877785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7BE056-58B0-4465-B1FE-E6175123540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61156" name="Rectangle 2">
            <a:extLst>
              <a:ext uri="{FF2B5EF4-FFF2-40B4-BE49-F238E27FC236}">
                <a16:creationId xmlns:a16="http://schemas.microsoft.com/office/drawing/2014/main" id="{64D19C18-FEFE-4C4D-A416-3BF3198545F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1157" name="Rectangle 3">
            <a:extLst>
              <a:ext uri="{FF2B5EF4-FFF2-40B4-BE49-F238E27FC236}">
                <a16:creationId xmlns:a16="http://schemas.microsoft.com/office/drawing/2014/main" id="{8D9D2609-8FF3-4D4E-821A-EB4C609B24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6">
            <a:extLst>
              <a:ext uri="{FF2B5EF4-FFF2-40B4-BE49-F238E27FC236}">
                <a16:creationId xmlns:a16="http://schemas.microsoft.com/office/drawing/2014/main" id="{A5F134EC-5C09-427B-8DDE-C20AD3561E7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63203" name="Rectangle 7">
            <a:extLst>
              <a:ext uri="{FF2B5EF4-FFF2-40B4-BE49-F238E27FC236}">
                <a16:creationId xmlns:a16="http://schemas.microsoft.com/office/drawing/2014/main" id="{B247C6D4-6AC7-46D1-B1B6-4C86E55D7B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ABF344-AF55-430F-9FC4-55406A07C5A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63204" name="Rectangle 2">
            <a:extLst>
              <a:ext uri="{FF2B5EF4-FFF2-40B4-BE49-F238E27FC236}">
                <a16:creationId xmlns:a16="http://schemas.microsoft.com/office/drawing/2014/main" id="{8C536EC1-B5FC-4773-9239-B7FD125062E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5" name="Rectangle 3">
            <a:extLst>
              <a:ext uri="{FF2B5EF4-FFF2-40B4-BE49-F238E27FC236}">
                <a16:creationId xmlns:a16="http://schemas.microsoft.com/office/drawing/2014/main" id="{46633BA2-572D-4B03-9D85-B24DFDAD7D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6">
            <a:extLst>
              <a:ext uri="{FF2B5EF4-FFF2-40B4-BE49-F238E27FC236}">
                <a16:creationId xmlns:a16="http://schemas.microsoft.com/office/drawing/2014/main" id="{7B1F497A-18B9-4811-A845-C7FC0E0CDEC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65251" name="Rectangle 7">
            <a:extLst>
              <a:ext uri="{FF2B5EF4-FFF2-40B4-BE49-F238E27FC236}">
                <a16:creationId xmlns:a16="http://schemas.microsoft.com/office/drawing/2014/main" id="{F3F304DD-AA83-4D46-886F-B5701E6734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01B016-D0FD-4CB0-A617-EFA48AC4529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65252" name="Rectangle 2">
            <a:extLst>
              <a:ext uri="{FF2B5EF4-FFF2-40B4-BE49-F238E27FC236}">
                <a16:creationId xmlns:a16="http://schemas.microsoft.com/office/drawing/2014/main" id="{EB10D32D-D7D0-47BE-AB80-132661CCC80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5253" name="Rectangle 3">
            <a:extLst>
              <a:ext uri="{FF2B5EF4-FFF2-40B4-BE49-F238E27FC236}">
                <a16:creationId xmlns:a16="http://schemas.microsoft.com/office/drawing/2014/main" id="{0A17986F-2CDD-4B2E-8F06-0B4377AA38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6">
            <a:extLst>
              <a:ext uri="{FF2B5EF4-FFF2-40B4-BE49-F238E27FC236}">
                <a16:creationId xmlns:a16="http://schemas.microsoft.com/office/drawing/2014/main" id="{42E24A10-2EBA-4597-B94A-9653E806D22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67299" name="Rectangle 7">
            <a:extLst>
              <a:ext uri="{FF2B5EF4-FFF2-40B4-BE49-F238E27FC236}">
                <a16:creationId xmlns:a16="http://schemas.microsoft.com/office/drawing/2014/main" id="{714079F6-3D92-40C4-AD89-698040DF6A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04EB7E-E338-4C86-BB63-3B3B31937EC8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67300" name="Rectangle 2">
            <a:extLst>
              <a:ext uri="{FF2B5EF4-FFF2-40B4-BE49-F238E27FC236}">
                <a16:creationId xmlns:a16="http://schemas.microsoft.com/office/drawing/2014/main" id="{59FBB12A-F551-495E-8C1F-170C14775C9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7301" name="Rectangle 3">
            <a:extLst>
              <a:ext uri="{FF2B5EF4-FFF2-40B4-BE49-F238E27FC236}">
                <a16:creationId xmlns:a16="http://schemas.microsoft.com/office/drawing/2014/main" id="{25A183F7-8400-4720-88BF-80ABA2FA37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6">
            <a:extLst>
              <a:ext uri="{FF2B5EF4-FFF2-40B4-BE49-F238E27FC236}">
                <a16:creationId xmlns:a16="http://schemas.microsoft.com/office/drawing/2014/main" id="{4761E2D4-3753-4F86-8821-48B8C00FFFE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69347" name="Rectangle 7">
            <a:extLst>
              <a:ext uri="{FF2B5EF4-FFF2-40B4-BE49-F238E27FC236}">
                <a16:creationId xmlns:a16="http://schemas.microsoft.com/office/drawing/2014/main" id="{810AC83F-FB2D-4846-9664-B788826B94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CCBAE8-EDB6-4717-BDCF-CDD10112EE92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69348" name="Rectangle 2">
            <a:extLst>
              <a:ext uri="{FF2B5EF4-FFF2-40B4-BE49-F238E27FC236}">
                <a16:creationId xmlns:a16="http://schemas.microsoft.com/office/drawing/2014/main" id="{4FFA5161-CEC3-43FC-9EE7-5A42DC29CA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9" name="Rectangle 3">
            <a:extLst>
              <a:ext uri="{FF2B5EF4-FFF2-40B4-BE49-F238E27FC236}">
                <a16:creationId xmlns:a16="http://schemas.microsoft.com/office/drawing/2014/main" id="{885AF08A-342C-4046-B81E-3A06B9BA51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6">
            <a:extLst>
              <a:ext uri="{FF2B5EF4-FFF2-40B4-BE49-F238E27FC236}">
                <a16:creationId xmlns:a16="http://schemas.microsoft.com/office/drawing/2014/main" id="{2FE66A98-78D8-4405-9E8F-EA09841A189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71395" name="Rectangle 7">
            <a:extLst>
              <a:ext uri="{FF2B5EF4-FFF2-40B4-BE49-F238E27FC236}">
                <a16:creationId xmlns:a16="http://schemas.microsoft.com/office/drawing/2014/main" id="{4526F164-A391-46EE-81F4-BF362F2A89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D996C4-37E9-471C-A521-4F6D506D7C43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71396" name="Rectangle 2">
            <a:extLst>
              <a:ext uri="{FF2B5EF4-FFF2-40B4-BE49-F238E27FC236}">
                <a16:creationId xmlns:a16="http://schemas.microsoft.com/office/drawing/2014/main" id="{7A212489-C5BA-4BC3-86A1-87E7BCCB7EF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1397" name="Rectangle 3">
            <a:extLst>
              <a:ext uri="{FF2B5EF4-FFF2-40B4-BE49-F238E27FC236}">
                <a16:creationId xmlns:a16="http://schemas.microsoft.com/office/drawing/2014/main" id="{8DC34550-0782-4792-A440-AC91110DD0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6">
            <a:extLst>
              <a:ext uri="{FF2B5EF4-FFF2-40B4-BE49-F238E27FC236}">
                <a16:creationId xmlns:a16="http://schemas.microsoft.com/office/drawing/2014/main" id="{31ED815C-5759-48EB-8FB0-91EBE6A4AC3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Др Предраг Чановић, ванр.проф.</a:t>
            </a:r>
          </a:p>
        </p:txBody>
      </p:sp>
      <p:sp>
        <p:nvSpPr>
          <p:cNvPr id="573443" name="Rectangle 7">
            <a:extLst>
              <a:ext uri="{FF2B5EF4-FFF2-40B4-BE49-F238E27FC236}">
                <a16:creationId xmlns:a16="http://schemas.microsoft.com/office/drawing/2014/main" id="{CF3E61E3-19E4-48A8-9523-BA11C1A57C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8C1148-6318-4CE7-9D4A-77A14D3134BD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73444" name="Rectangle 2">
            <a:extLst>
              <a:ext uri="{FF2B5EF4-FFF2-40B4-BE49-F238E27FC236}">
                <a16:creationId xmlns:a16="http://schemas.microsoft.com/office/drawing/2014/main" id="{9CB1D460-6F64-41D0-8EAC-3A118EAA26A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45" name="Rectangle 3">
            <a:extLst>
              <a:ext uri="{FF2B5EF4-FFF2-40B4-BE49-F238E27FC236}">
                <a16:creationId xmlns:a16="http://schemas.microsoft.com/office/drawing/2014/main" id="{9727D465-5624-44C0-B315-342CB2E0B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90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7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5591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3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0204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58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10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1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4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5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56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1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2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6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9DE55-BA4B-421C-9E9D-294414CABF28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334EB9-09BF-46C9-836C-568125104D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3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BE2AAF4-F0AA-4727-BD84-02C3908938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0710" y="4584976"/>
            <a:ext cx="8258176" cy="631825"/>
          </a:xfrm>
        </p:spPr>
        <p:txBody>
          <a:bodyPr anchor="ctr">
            <a:normAutofit/>
          </a:bodyPr>
          <a:lstStyle/>
          <a:p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DOC. DR IVANA RAKOVI</a:t>
            </a:r>
            <a:r>
              <a:rPr lang="sr-Latn-R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Ć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8E296A6F-C279-456A-8DD9-52711D290BE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1166191" y="3000940"/>
            <a:ext cx="8812695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hangingPunct="1">
              <a:defRPr/>
            </a:pPr>
            <a:r>
              <a:rPr lang="sl-SI" alt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VIRUSNE HEMORAGIJSKE GROZNICE – </a:t>
            </a:r>
            <a:br>
              <a:rPr lang="en-US" alt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sl-SI" alt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HAEMORRHAGIC FEVER VIROSA</a:t>
            </a:r>
            <a:r>
              <a:rPr lang="sl-SI" altLang="en-U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608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20" name="Text Box 2">
            <a:extLst>
              <a:ext uri="{FF2B5EF4-FFF2-40B4-BE49-F238E27FC236}">
                <a16:creationId xmlns:a16="http://schemas.microsoft.com/office/drawing/2014/main" id="{40A91A94-7D9F-42F9-83D2-DFB6C648F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4" y="1239838"/>
            <a:ext cx="7604125" cy="330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Terapija 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obavezna hospitalizacija i izolacija,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simptomatsko-supstituciona terapija,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dijaliza.</a:t>
            </a:r>
            <a:endParaRPr lang="sl-SI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Prognoza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letalitet 10-30%.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8" name="Rectangle 2">
            <a:extLst>
              <a:ext uri="{FF2B5EF4-FFF2-40B4-BE49-F238E27FC236}">
                <a16:creationId xmlns:a16="http://schemas.microsoft.com/office/drawing/2014/main" id="{4E68EF84-8421-40BD-BD33-8810EE80F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2226" y="1163639"/>
            <a:ext cx="6480175" cy="3762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KRIMSKO</a:t>
            </a:r>
            <a:r>
              <a:rPr lang="sl-SI" altLang="en-US" sz="1800" b="1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– KONGOANSKA HEMORAGIJSKA GROZNICA</a:t>
            </a:r>
            <a:r>
              <a:rPr lang="sl-SI" altLang="en-US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74469" name="Text Box 3">
            <a:extLst>
              <a:ext uri="{FF2B5EF4-FFF2-40B4-BE49-F238E27FC236}">
                <a16:creationId xmlns:a16="http://schemas.microsoft.com/office/drawing/2014/main" id="{CFC09168-F118-4A7E-A0DF-9026F8934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238376"/>
            <a:ext cx="7219950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Etiopatogeneza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uzročnik: virus krimsko-kongoanske groznice (</a:t>
            </a:r>
            <a:r>
              <a:rPr lang="sl-SI" altLang="en-US" sz="1800" i="1" dirty="0">
                <a:latin typeface="Arial" panose="020B0604020202020204" pitchFamily="34" charset="0"/>
              </a:rPr>
              <a:t>Banyaviridae</a:t>
            </a:r>
            <a:r>
              <a:rPr lang="sl-SI" altLang="en-US" sz="1800" dirty="0">
                <a:latin typeface="Arial" panose="020B0604020202020204" pitchFamily="34" charset="0"/>
              </a:rPr>
              <a:t>),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ulazno mesto infekcije: koža, 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nakon ulaska u organizam virusi dospevaju do RES-ćelija gde se razmnožavaju, a odatle u krv (viremija obavezna!).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6" name="Text Box 2">
            <a:extLst>
              <a:ext uri="{FF2B5EF4-FFF2-40B4-BE49-F238E27FC236}">
                <a16:creationId xmlns:a16="http://schemas.microsoft.com/office/drawing/2014/main" id="{915D12F3-93B9-49F7-A504-6C6849995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6" y="1239839"/>
            <a:ext cx="7566025" cy="289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Epidemiologija</a:t>
            </a:r>
            <a:endParaRPr lang="en-US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7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- </a:t>
            </a:r>
            <a:r>
              <a:rPr lang="en-US" altLang="en-US" sz="1800" dirty="0" err="1">
                <a:latin typeface="Arial" panose="020B0604020202020204" pitchFamily="34" charset="0"/>
              </a:rPr>
              <a:t>rezervoar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izvor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infekcije</a:t>
            </a:r>
            <a:r>
              <a:rPr lang="en-US" altLang="en-US" sz="1800" dirty="0">
                <a:latin typeface="Arial" panose="020B0604020202020204" pitchFamily="34" charset="0"/>
              </a:rPr>
              <a:t>: </a:t>
            </a:r>
            <a:r>
              <a:rPr lang="en-US" altLang="en-US" sz="1800" dirty="0" err="1">
                <a:latin typeface="Arial" panose="020B0604020202020204" pitchFamily="34" charset="0"/>
              </a:rPr>
              <a:t>domaće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divlje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životinje</a:t>
            </a:r>
            <a:r>
              <a:rPr lang="en-US" altLang="en-US" sz="1800" dirty="0">
                <a:latin typeface="Arial" panose="020B0604020202020204" pitchFamily="34" charset="0"/>
              </a:rPr>
              <a:t>,</a:t>
            </a:r>
          </a:p>
          <a:p>
            <a:pPr>
              <a:lnSpc>
                <a:spcPct val="1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- put </a:t>
            </a:r>
            <a:r>
              <a:rPr lang="en-US" altLang="en-US" sz="1800" dirty="0" err="1">
                <a:latin typeface="Arial" panose="020B0604020202020204" pitchFamily="34" charset="0"/>
              </a:rPr>
              <a:t>širenja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infekcije</a:t>
            </a:r>
            <a:r>
              <a:rPr lang="en-US" altLang="en-US" sz="1800" dirty="0">
                <a:latin typeface="Arial" panose="020B0604020202020204" pitchFamily="34" charset="0"/>
              </a:rPr>
              <a:t>: </a:t>
            </a:r>
            <a:r>
              <a:rPr lang="en-US" altLang="en-US" sz="1800" dirty="0" err="1">
                <a:latin typeface="Arial" panose="020B0604020202020204" pitchFamily="34" charset="0"/>
              </a:rPr>
              <a:t>krpelji</a:t>
            </a:r>
            <a:r>
              <a:rPr lang="en-US" altLang="en-US" sz="1800" dirty="0">
                <a:latin typeface="Arial" panose="020B0604020202020204" pitchFamily="34" charset="0"/>
              </a:rPr>
              <a:t>, </a:t>
            </a:r>
          </a:p>
          <a:p>
            <a:pPr>
              <a:lnSpc>
                <a:spcPct val="1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- </a:t>
            </a:r>
            <a:r>
              <a:rPr lang="en-US" altLang="en-US" sz="1800" dirty="0" err="1">
                <a:latin typeface="Arial" panose="020B0604020202020204" pitchFamily="34" charset="0"/>
              </a:rPr>
              <a:t>bolest</a:t>
            </a:r>
            <a:r>
              <a:rPr lang="en-US" altLang="en-US" sz="1800" dirty="0">
                <a:latin typeface="Arial" panose="020B0604020202020204" pitchFamily="34" charset="0"/>
              </a:rPr>
              <a:t> se </a:t>
            </a:r>
            <a:r>
              <a:rPr lang="en-US" altLang="en-US" sz="1800" dirty="0" err="1">
                <a:latin typeface="Arial" panose="020B0604020202020204" pitchFamily="34" charset="0"/>
              </a:rPr>
              <a:t>javlja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sporadično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ili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epidemijski</a:t>
            </a:r>
            <a:r>
              <a:rPr lang="en-US" altLang="en-US" sz="1800" dirty="0">
                <a:latin typeface="Arial" panose="020B0604020202020204" pitchFamily="34" charset="0"/>
              </a:rPr>
              <a:t>, </a:t>
            </a:r>
            <a:r>
              <a:rPr lang="en-US" altLang="en-US" sz="1800" dirty="0" err="1">
                <a:latin typeface="Arial" panose="020B0604020202020204" pitchFamily="34" charset="0"/>
              </a:rPr>
              <a:t>najčešće</a:t>
            </a:r>
            <a:r>
              <a:rPr lang="en-US" altLang="en-US" sz="1800" dirty="0">
                <a:latin typeface="Arial" panose="020B0604020202020204" pitchFamily="34" charset="0"/>
              </a:rPr>
              <a:t> u </a:t>
            </a:r>
            <a:r>
              <a:rPr lang="en-US" altLang="en-US" sz="1800" dirty="0" err="1">
                <a:latin typeface="Arial" panose="020B0604020202020204" pitchFamily="34" charset="0"/>
              </a:rPr>
              <a:t>proleće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leto</a:t>
            </a:r>
            <a:r>
              <a:rPr lang="en-US" altLang="en-US" sz="1800" dirty="0">
                <a:latin typeface="Arial" panose="020B0604020202020204" pitchFamily="34" charset="0"/>
              </a:rPr>
              <a:t>,</a:t>
            </a:r>
          </a:p>
          <a:p>
            <a:pPr>
              <a:lnSpc>
                <a:spcPct val="17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- </a:t>
            </a:r>
            <a:r>
              <a:rPr lang="en-US" altLang="en-US" sz="1800" dirty="0" err="1">
                <a:latin typeface="Arial" panose="020B0604020202020204" pitchFamily="34" charset="0"/>
              </a:rPr>
              <a:t>prirodna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žarišta</a:t>
            </a:r>
            <a:r>
              <a:rPr lang="en-US" altLang="en-US" sz="1800" dirty="0">
                <a:latin typeface="Arial" panose="020B0604020202020204" pitchFamily="34" charset="0"/>
              </a:rPr>
              <a:t>: </a:t>
            </a:r>
            <a:r>
              <a:rPr lang="en-US" altLang="en-US" sz="1800" dirty="0" err="1">
                <a:latin typeface="Arial" panose="020B0604020202020204" pitchFamily="34" charset="0"/>
              </a:rPr>
              <a:t>Krim</a:t>
            </a:r>
            <a:r>
              <a:rPr lang="en-US" altLang="en-US" sz="1800" dirty="0">
                <a:latin typeface="Arial" panose="020B0604020202020204" pitchFamily="34" charset="0"/>
              </a:rPr>
              <a:t>, Kongo, </a:t>
            </a:r>
            <a:r>
              <a:rPr lang="en-US" altLang="en-US" sz="1800" dirty="0" err="1">
                <a:latin typeface="Arial" panose="020B0604020202020204" pitchFamily="34" charset="0"/>
              </a:rPr>
              <a:t>Bugarska</a:t>
            </a:r>
            <a:r>
              <a:rPr lang="en-US" altLang="en-US" sz="1800" dirty="0">
                <a:latin typeface="Arial" panose="020B0604020202020204" pitchFamily="34" charset="0"/>
              </a:rPr>
              <a:t>, </a:t>
            </a:r>
            <a:r>
              <a:rPr lang="en-US" altLang="en-US" sz="1800" dirty="0" err="1">
                <a:latin typeface="Arial" panose="020B0604020202020204" pitchFamily="34" charset="0"/>
              </a:rPr>
              <a:t>bivša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Jugoslavija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i</a:t>
            </a:r>
            <a:r>
              <a:rPr lang="en-US" altLang="en-US" sz="1800" dirty="0">
                <a:latin typeface="Arial" panose="020B0604020202020204" pitchFamily="34" charset="0"/>
              </a:rPr>
              <a:t> dr.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4" name="Text Box 2">
            <a:extLst>
              <a:ext uri="{FF2B5EF4-FFF2-40B4-BE49-F238E27FC236}">
                <a16:creationId xmlns:a16="http://schemas.microsoft.com/office/drawing/2014/main" id="{203C4BFB-9AC4-4901-BE68-6D9964CA3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601" y="1092393"/>
            <a:ext cx="7527925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Klinička slika</a:t>
            </a:r>
            <a:endParaRPr lang="sl-SI" altLang="en-US" sz="18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Inkubacija</a:t>
            </a:r>
            <a:r>
              <a:rPr lang="sl-SI" altLang="en-US" sz="1800" i="1" dirty="0">
                <a:solidFill>
                  <a:srgbClr val="FFFF66"/>
                </a:solidFill>
                <a:latin typeface="Arial" panose="020B0604020202020204" pitchFamily="34" charset="0"/>
              </a:rPr>
              <a:t>:</a:t>
            </a:r>
            <a:r>
              <a:rPr lang="sl-SI" altLang="en-US" sz="1800" i="1" dirty="0">
                <a:latin typeface="Arial" panose="020B0604020202020204" pitchFamily="34" charset="0"/>
              </a:rPr>
              <a:t> 4 - 8 dana</a:t>
            </a:r>
            <a:endParaRPr lang="sl-SI" altLang="en-US" sz="1800" dirty="0">
              <a:latin typeface="Arial" panose="020B0604020202020204" pitchFamily="34" charset="0"/>
            </a:endParaRPr>
          </a:p>
          <a:p>
            <a:pPr marL="0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Bolest protiče kroz nekoliko stadijuma: </a:t>
            </a:r>
            <a:r>
              <a:rPr lang="sl-SI" altLang="en-US" sz="1800" i="1" dirty="0">
                <a:latin typeface="Arial" panose="020B0604020202020204" pitchFamily="34" charset="0"/>
              </a:rPr>
              <a:t>invazivni</a:t>
            </a:r>
            <a:r>
              <a:rPr lang="sl-SI" altLang="en-US" sz="1800" dirty="0">
                <a:latin typeface="Arial" panose="020B0604020202020204" pitchFamily="34" charset="0"/>
              </a:rPr>
              <a:t>, </a:t>
            </a:r>
            <a:r>
              <a:rPr lang="sl-SI" altLang="en-US" sz="1800" i="1" dirty="0">
                <a:latin typeface="Arial" panose="020B0604020202020204" pitchFamily="34" charset="0"/>
              </a:rPr>
              <a:t>stadijum razvijene  bolesti</a:t>
            </a:r>
            <a:r>
              <a:rPr lang="sl-SI" altLang="en-US" sz="1800" dirty="0">
                <a:latin typeface="Arial" panose="020B0604020202020204" pitchFamily="34" charset="0"/>
              </a:rPr>
              <a:t> i </a:t>
            </a:r>
            <a:r>
              <a:rPr lang="sl-SI" altLang="en-US" sz="1800" i="1" dirty="0">
                <a:latin typeface="Arial" panose="020B0604020202020204" pitchFamily="34" charset="0"/>
              </a:rPr>
              <a:t>rekovalescentni</a:t>
            </a:r>
            <a:r>
              <a:rPr lang="sl-SI" altLang="en-US" sz="1800" dirty="0">
                <a:latin typeface="Arial" panose="020B0604020202020204" pitchFamily="34" charset="0"/>
              </a:rPr>
              <a:t> </a:t>
            </a:r>
            <a:r>
              <a:rPr lang="sl-SI" altLang="en-US" sz="1800" i="1" dirty="0">
                <a:latin typeface="Arial" panose="020B0604020202020204" pitchFamily="34" charset="0"/>
              </a:rPr>
              <a:t>stadijum.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 dirty="0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Invazivni stadijum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opšti simptomi infekcije: temperatura, glavobolja, algički simptomi, malaksalost,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fizikalni pregled: hiperemija glave, vrata i konjuktiva; ždrelo hiperemično.</a:t>
            </a:r>
            <a:endParaRPr lang="sl-SI" altLang="en-US" sz="1800" i="1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Stadijum razvijene bolesti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hemoragijski sindrom.</a:t>
            </a:r>
            <a:endParaRPr lang="sl-SI" altLang="en-US" sz="1800" i="1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i="1" dirty="0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Stadijum rekonvalescencije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više nedelja.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2" name="Text Box 2">
            <a:extLst>
              <a:ext uri="{FF2B5EF4-FFF2-40B4-BE49-F238E27FC236}">
                <a16:creationId xmlns:a16="http://schemas.microsoft.com/office/drawing/2014/main" id="{C2B5E590-59BF-4A37-90C0-F34DFD948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26" y="1277939"/>
            <a:ext cx="7834313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Komplikacije</a:t>
            </a:r>
            <a:endParaRPr lang="sl-SI" altLang="en-US" sz="18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- </a:t>
            </a:r>
            <a:r>
              <a:rPr lang="en-US" altLang="en-US" sz="1800" dirty="0" err="1">
                <a:latin typeface="Arial" panose="020B0604020202020204" pitchFamily="34" charset="0"/>
              </a:rPr>
              <a:t>purulentni</a:t>
            </a:r>
            <a:r>
              <a:rPr lang="en-US" altLang="en-US" sz="1800" dirty="0">
                <a:latin typeface="Arial" panose="020B0604020202020204" pitchFamily="34" charset="0"/>
              </a:rPr>
              <a:t> parotitis, </a:t>
            </a:r>
            <a:r>
              <a:rPr lang="en-US" altLang="en-US" sz="1800" dirty="0" err="1">
                <a:latin typeface="Arial" panose="020B0604020202020204" pitchFamily="34" charset="0"/>
              </a:rPr>
              <a:t>pneumonija</a:t>
            </a:r>
            <a:r>
              <a:rPr lang="en-US" altLang="en-US" sz="1800" dirty="0">
                <a:latin typeface="Arial" panose="020B0604020202020204" pitchFamily="34" charset="0"/>
              </a:rPr>
              <a:t>, </a:t>
            </a:r>
            <a:r>
              <a:rPr lang="en-US" altLang="en-US" sz="1800" dirty="0" err="1">
                <a:latin typeface="Arial" panose="020B0604020202020204" pitchFamily="34" charset="0"/>
              </a:rPr>
              <a:t>edem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</a:rPr>
              <a:t>pluća</a:t>
            </a:r>
            <a:r>
              <a:rPr lang="en-US" altLang="en-US" sz="1800" dirty="0">
                <a:latin typeface="Arial" panose="020B0604020202020204" pitchFamily="34" charset="0"/>
              </a:rPr>
              <a:t>, peritonitis.</a:t>
            </a:r>
            <a:endParaRPr lang="sl-SI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Dijagnoza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klinička slika,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epidemiološka anketa,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laboratorijske analize: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leukopenija i trombocitopenija,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izolacija virusa,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serološke reakcije.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60" name="Text Box 2">
            <a:extLst>
              <a:ext uri="{FF2B5EF4-FFF2-40B4-BE49-F238E27FC236}">
                <a16:creationId xmlns:a16="http://schemas.microsoft.com/office/drawing/2014/main" id="{5EA92D85-A05A-4625-A739-9037AA5E4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1277939"/>
            <a:ext cx="7297738" cy="305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Imunitet</a:t>
            </a:r>
            <a:endParaRPr lang="en-US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- </a:t>
            </a:r>
            <a:r>
              <a:rPr lang="en-US" altLang="en-US" sz="1800" dirty="0" err="1">
                <a:latin typeface="Arial" panose="020B0604020202020204" pitchFamily="34" charset="0"/>
              </a:rPr>
              <a:t>solidan</a:t>
            </a:r>
            <a:r>
              <a:rPr lang="sl-SI" altLang="en-US" sz="1800" dirty="0">
                <a:latin typeface="Arial" panose="020B0604020202020204" pitchFamily="34" charset="0"/>
              </a:rPr>
              <a:t>.</a:t>
            </a:r>
            <a:endParaRPr lang="sl-SI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Terapija 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sl-SI" altLang="en-US" sz="1800" dirty="0">
                <a:latin typeface="Arial" panose="020B0604020202020204" pitchFamily="34" charset="0"/>
              </a:rPr>
              <a:t>obavezna izolacija bolesnika i prijava bolesti,</a:t>
            </a:r>
          </a:p>
          <a:p>
            <a:pPr marL="285750" indent="-28575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sl-SI" altLang="en-US" sz="1800" dirty="0">
                <a:latin typeface="Arial" panose="020B0604020202020204" pitchFamily="34" charset="0"/>
              </a:rPr>
              <a:t>simptomatsko-supstitucionalna, </a:t>
            </a:r>
          </a:p>
          <a:p>
            <a:pPr marL="285750" indent="-28575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sl-SI" altLang="en-US" sz="1800" dirty="0">
                <a:latin typeface="Arial" panose="020B0604020202020204" pitchFamily="34" charset="0"/>
              </a:rPr>
              <a:t>antivirusna terapija.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690" name="Rectangle 2">
            <a:extLst>
              <a:ext uri="{FF2B5EF4-FFF2-40B4-BE49-F238E27FC236}">
                <a16:creationId xmlns:a16="http://schemas.microsoft.com/office/drawing/2014/main" id="{C06DE905-EE51-4A7F-A8BF-895E083A4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113" y="658813"/>
            <a:ext cx="6210300" cy="831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sl-SI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VIRUSNE HEMORAGIJSKE GROZNICE – </a:t>
            </a:r>
            <a:b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</a:br>
            <a:r>
              <a:rPr lang="sl-SI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HAEMORRHAGIC FEVER VIROSA</a:t>
            </a:r>
            <a:r>
              <a:rPr lang="sl-SI" alt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 </a:t>
            </a:r>
          </a:p>
        </p:txBody>
      </p:sp>
      <p:sp>
        <p:nvSpPr>
          <p:cNvPr id="556037" name="Text Box 3">
            <a:extLst>
              <a:ext uri="{FF2B5EF4-FFF2-40B4-BE49-F238E27FC236}">
                <a16:creationId xmlns:a16="http://schemas.microsoft.com/office/drawing/2014/main" id="{00CAD687-134B-4EEC-999A-5D6CB7FEF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4" y="2314576"/>
            <a:ext cx="7488237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Definicija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Virusne hemoragijske groznice predstavljaju grupu akutnih virusnih bolesti u toku kojih se javlja hemoragijski sindrom kao osnovno kliničko obeležje.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4" name="Text Box 2">
            <a:extLst>
              <a:ext uri="{FF2B5EF4-FFF2-40B4-BE49-F238E27FC236}">
                <a16:creationId xmlns:a16="http://schemas.microsoft.com/office/drawing/2014/main" id="{A631CE26-30EC-4E2B-8A7B-E3A4C6E55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4" y="1089025"/>
            <a:ext cx="6681787" cy="3762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sl-SI" altLang="en-US" sz="1800" b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HEMORAGIJSKA GROZNICA SA BUBREŽNIM SINDROMOM</a:t>
            </a:r>
            <a:endParaRPr lang="en-US" altLang="en-US" sz="1800" b="1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58085" name="Text Box 3">
            <a:extLst>
              <a:ext uri="{FF2B5EF4-FFF2-40B4-BE49-F238E27FC236}">
                <a16:creationId xmlns:a16="http://schemas.microsoft.com/office/drawing/2014/main" id="{619B3AB1-11E8-4D2F-A306-7BC33C372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4" y="2084389"/>
            <a:ext cx="771842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Definicija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marL="0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HGSBS je akutno infektivno oboljenje koje uzrokuje Hantan virus, a karakteriše se hemoragijskim sindromom i akutnom bubrežnom insuficijencijom.</a:t>
            </a:r>
            <a:endParaRPr lang="sl-SI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Etiopatogeneza</a:t>
            </a:r>
            <a:endParaRPr lang="sr-Latn-CS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en-US" sz="1800" dirty="0">
                <a:latin typeface="Arial" panose="020B0604020202020204" pitchFamily="34" charset="0"/>
              </a:rPr>
              <a:t>- </a:t>
            </a:r>
            <a:r>
              <a:rPr lang="sl-SI" altLang="en-US" sz="1800" dirty="0">
                <a:latin typeface="Arial" panose="020B0604020202020204" pitchFamily="34" charset="0"/>
              </a:rPr>
              <a:t>uzročnik: Hantan virus (</a:t>
            </a:r>
            <a:r>
              <a:rPr lang="sl-SI" altLang="en-US" sz="1800" i="1" dirty="0">
                <a:latin typeface="Arial" panose="020B0604020202020204" pitchFamily="34" charset="0"/>
              </a:rPr>
              <a:t>Banyaviridae</a:t>
            </a:r>
            <a:r>
              <a:rPr lang="sl-SI" altLang="en-US" sz="1800" dirty="0">
                <a:latin typeface="Arial" panose="020B0604020202020204" pitchFamily="34" charset="0"/>
              </a:rPr>
              <a:t>),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ulazno mesto infekcije: koža, respiratorna sluznica; digestivna sluznica; </a:t>
            </a:r>
          </a:p>
          <a:p>
            <a:pPr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nakon ulaska u organizam virusi dospevaju do RES-ćelija gde se razmnožaavaju, a odatle u krv (viremija),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2" name="Text Box 2">
            <a:extLst>
              <a:ext uri="{FF2B5EF4-FFF2-40B4-BE49-F238E27FC236}">
                <a16:creationId xmlns:a16="http://schemas.microsoft.com/office/drawing/2014/main" id="{84C93CFD-6D18-4D36-9813-BB0A9E2F4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2226" y="1930400"/>
            <a:ext cx="7566025" cy="253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4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</a:pPr>
            <a:r>
              <a:rPr lang="sl-SI" altLang="en-US" sz="1800" i="1" dirty="0">
                <a:latin typeface="Arial" panose="020B0604020202020204" pitchFamily="34" charset="0"/>
              </a:rPr>
              <a:t>- </a:t>
            </a: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patogeneza hemoragijskog sindroma</a:t>
            </a:r>
            <a:r>
              <a:rPr lang="sl-SI" altLang="en-US" sz="1800" dirty="0">
                <a:solidFill>
                  <a:srgbClr val="FFFF99"/>
                </a:solidFill>
                <a:latin typeface="Arial" panose="020B0604020202020204" pitchFamily="34" charset="0"/>
              </a:rPr>
              <a:t>:</a:t>
            </a:r>
            <a:r>
              <a:rPr lang="sl-SI" altLang="en-US" sz="1800" dirty="0">
                <a:latin typeface="Arial" panose="020B0604020202020204" pitchFamily="34" charset="0"/>
              </a:rPr>
              <a:t> direktno dejstvo virusa na endotel; imunokompleksi; uticaj vegetativnog nervnog sistema na mikrocirkulaciju; poremećaj koagulacije krvi zbog oštećenja jetre; trombocitopenija; DIK; </a:t>
            </a:r>
            <a:endParaRPr lang="sl-SI" altLang="en-US" sz="1800" i="1" dirty="0"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  <a:spcBef>
                <a:spcPct val="0"/>
              </a:spcBef>
              <a:spcAft>
                <a:spcPct val="50000"/>
              </a:spcAft>
              <a:buClrTx/>
              <a:buSzTx/>
              <a:buFontTx/>
              <a:buNone/>
            </a:pPr>
            <a:r>
              <a:rPr lang="sl-SI" altLang="en-US" sz="1800" i="1" dirty="0">
                <a:latin typeface="Arial" panose="020B0604020202020204" pitchFamily="34" charset="0"/>
              </a:rPr>
              <a:t>- </a:t>
            </a: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patogeneza akutne bubrežne insuficijencije</a:t>
            </a:r>
            <a:r>
              <a:rPr lang="sl-SI" altLang="en-US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sl-SI" altLang="en-US" sz="1800" dirty="0">
                <a:latin typeface="Arial" panose="020B0604020202020204" pitchFamily="34" charset="0"/>
              </a:rPr>
              <a:t>smanjena glomerularna filtracija; serozno-hemoragični otok bubrega; autoimuni faktori itd.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80" name="Text Box 2">
            <a:extLst>
              <a:ext uri="{FF2B5EF4-FFF2-40B4-BE49-F238E27FC236}">
                <a16:creationId xmlns:a16="http://schemas.microsoft.com/office/drawing/2014/main" id="{C967CAA2-4BDD-41B8-AF59-FF0213316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4" y="1892301"/>
            <a:ext cx="7373937" cy="328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Epidemiologija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prirodni rezervoari bolesti: glodari,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put širenja infekcije: kontakt (direktan ili indirektan), aerogeni put, kontaminirana hrana i voda,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bolest može da se javi sporadično ili epidemijski, najčešće u letnjim mesecima,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prirodna žarišta ovog oboljenja nalaze se u severnoj Aziji i Evropi.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8" name="Text Box 2">
            <a:extLst>
              <a:ext uri="{FF2B5EF4-FFF2-40B4-BE49-F238E27FC236}">
                <a16:creationId xmlns:a16="http://schemas.microsoft.com/office/drawing/2014/main" id="{74AD34D2-F7CC-4AB3-8F06-F2905E1F6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6" y="1239838"/>
            <a:ext cx="7681913" cy="475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sl-SI" altLang="en-US" b="1" dirty="0">
                <a:solidFill>
                  <a:schemeClr val="accent2">
                    <a:lumMod val="75000"/>
                  </a:schemeClr>
                </a:solidFill>
              </a:rPr>
              <a:t>Klinička slika</a:t>
            </a:r>
            <a:endParaRPr lang="sl-SI" altLang="en-US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spcAft>
                <a:spcPct val="30000"/>
              </a:spcAft>
            </a:pPr>
            <a:endParaRPr lang="en-US" altLang="en-US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sl-SI" altLang="en-US" i="1" dirty="0">
                <a:solidFill>
                  <a:schemeClr val="accent2">
                    <a:lumMod val="75000"/>
                  </a:schemeClr>
                </a:solidFill>
              </a:rPr>
              <a:t>Inkubacija: </a:t>
            </a:r>
            <a:r>
              <a:rPr lang="sl-SI" altLang="en-US" i="1" dirty="0"/>
              <a:t>7 - 46 dana</a:t>
            </a:r>
            <a:endParaRPr lang="sl-SI" altLang="en-US" dirty="0"/>
          </a:p>
          <a:p>
            <a:pPr marL="0">
              <a:lnSpc>
                <a:spcPct val="110000"/>
              </a:lnSpc>
              <a:spcAft>
                <a:spcPct val="30000"/>
              </a:spcAft>
            </a:pPr>
            <a:r>
              <a:rPr lang="sl-SI" altLang="en-US" dirty="0"/>
              <a:t>Bolest protiče kroz nekoliko stadijuma: </a:t>
            </a:r>
            <a:r>
              <a:rPr lang="sl-SI" altLang="en-US" i="1" dirty="0"/>
              <a:t>invazivni</a:t>
            </a:r>
            <a:r>
              <a:rPr lang="sl-SI" altLang="en-US" dirty="0"/>
              <a:t>, </a:t>
            </a:r>
            <a:r>
              <a:rPr lang="sl-SI" altLang="en-US" i="1" dirty="0"/>
              <a:t>toksični</a:t>
            </a:r>
            <a:r>
              <a:rPr lang="sl-SI" altLang="en-US" dirty="0"/>
              <a:t> i </a:t>
            </a:r>
            <a:r>
              <a:rPr lang="sl-SI" altLang="en-US" i="1" dirty="0"/>
              <a:t>rekovalescentni</a:t>
            </a:r>
            <a:r>
              <a:rPr lang="sl-SI" altLang="en-US" dirty="0"/>
              <a:t> </a:t>
            </a:r>
            <a:r>
              <a:rPr lang="sl-SI" altLang="en-US" i="1" dirty="0"/>
              <a:t>stadijum</a:t>
            </a:r>
          </a:p>
          <a:p>
            <a:pPr>
              <a:lnSpc>
                <a:spcPct val="110000"/>
              </a:lnSpc>
              <a:spcAft>
                <a:spcPct val="30000"/>
              </a:spcAft>
            </a:pPr>
            <a:endParaRPr lang="en-US" altLang="en-US" i="1" dirty="0"/>
          </a:p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en-US" altLang="en-US" i="1" dirty="0">
                <a:solidFill>
                  <a:schemeClr val="accent2">
                    <a:lumMod val="75000"/>
                  </a:schemeClr>
                </a:solidFill>
              </a:rPr>
              <a:t>I </a:t>
            </a:r>
            <a:r>
              <a:rPr lang="sl-SI" altLang="en-US" i="1" dirty="0">
                <a:solidFill>
                  <a:schemeClr val="accent2">
                    <a:lumMod val="75000"/>
                  </a:schemeClr>
                </a:solidFill>
              </a:rPr>
              <a:t>Invazivni stadijum</a:t>
            </a:r>
            <a:endParaRPr lang="sl-SI" altLang="en-US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spcAft>
                <a:spcPct val="30000"/>
              </a:spcAft>
            </a:pPr>
            <a:endParaRPr lang="en-US" altLang="en-US" dirty="0">
              <a:solidFill>
                <a:srgbClr val="FFFF66"/>
              </a:solidFill>
            </a:endParaRPr>
          </a:p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sl-SI" altLang="en-US" dirty="0"/>
              <a:t>- bolest počinje naglo sa opštim simptomima infekcije: temperatura,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sl-SI" altLang="en-US" dirty="0"/>
              <a:t> drhtavica, glavobolja, bolovi u mišićima, zglobovima i krstima,</a:t>
            </a:r>
          </a:p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sl-SI" altLang="en-US" dirty="0"/>
              <a:t>- fizikalni pregled: hiperemija lica, vrata i konjuktiva; ždrelo hiperemično,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sl-SI" altLang="en-US" dirty="0"/>
              <a:t> petehijalni enantem,</a:t>
            </a:r>
          </a:p>
          <a:p>
            <a:pPr>
              <a:lnSpc>
                <a:spcPct val="110000"/>
              </a:lnSpc>
              <a:spcAft>
                <a:spcPct val="30000"/>
              </a:spcAft>
            </a:pPr>
            <a:r>
              <a:rPr lang="sl-SI" altLang="en-US" dirty="0"/>
              <a:t>- traje 3-4 dana.</a:t>
            </a:r>
            <a:endParaRPr lang="en-US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6" name="Text Box 2">
            <a:extLst>
              <a:ext uri="{FF2B5EF4-FFF2-40B4-BE49-F238E27FC236}">
                <a16:creationId xmlns:a16="http://schemas.microsoft.com/office/drawing/2014/main" id="{B670FDAB-BCAD-4C20-BAE7-5D21EBA9A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6" y="1239838"/>
            <a:ext cx="7527925" cy="475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II Toksični stadijum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endParaRPr lang="en-US" altLang="en-US" sz="1800" dirty="0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uz pogoršanje postojećih simptoma, razvija se </a:t>
            </a:r>
            <a:r>
              <a:rPr lang="sl-SI" altLang="en-US" sz="1800" i="1" dirty="0">
                <a:latin typeface="Arial" panose="020B0604020202020204" pitchFamily="34" charset="0"/>
              </a:rPr>
              <a:t>hemoragijski sindrom</a:t>
            </a:r>
            <a:r>
              <a:rPr lang="sl-SI" altLang="en-US" sz="1800" dirty="0">
                <a:latin typeface="Arial" panose="020B0604020202020204" pitchFamily="34" charset="0"/>
              </a:rPr>
              <a:t> (krvavljenja u koži i svim sluznicama) i </a:t>
            </a:r>
            <a:r>
              <a:rPr lang="sl-SI" altLang="en-US" sz="1800" i="1" dirty="0">
                <a:latin typeface="Arial" panose="020B0604020202020204" pitchFamily="34" charset="0"/>
              </a:rPr>
              <a:t>akutna bubrežna insuficijencija</a:t>
            </a:r>
            <a:r>
              <a:rPr lang="sl-SI" altLang="en-US" sz="1800" dirty="0">
                <a:latin typeface="Arial" panose="020B0604020202020204" pitchFamily="34" charset="0"/>
              </a:rPr>
              <a:t> (oligurija, anurija, uremija),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javljaju se znaci kardiovaskularnog kolapsa: hipotenzija, mukli tonovi, ubrzan i slabo punjen puls,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traje oko 7-10 dana.</a:t>
            </a:r>
            <a:endParaRPr lang="sl-SI" altLang="en-US" sz="1800" i="1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endParaRPr lang="en-US" altLang="en-US" sz="18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III Rekovalescentni stadijum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endParaRPr lang="en-US" altLang="en-US" sz="1800" dirty="0">
              <a:solidFill>
                <a:srgbClr val="FFFF66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dolazi do regresije svih tegoba, diureza se poboljšava,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traje više nedelja.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4" name="Text Box 2">
            <a:extLst>
              <a:ext uri="{FF2B5EF4-FFF2-40B4-BE49-F238E27FC236}">
                <a16:creationId xmlns:a16="http://schemas.microsoft.com/office/drawing/2014/main" id="{F1B9C9A9-4B3F-4CA6-B342-EC11BE238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3" y="1316039"/>
            <a:ext cx="6297612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Komplikacije</a:t>
            </a: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uremija,</a:t>
            </a:r>
            <a:endParaRPr lang="sl-SI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edem pluća,</a:t>
            </a:r>
            <a:endParaRPr lang="sl-SI" altLang="en-US" sz="18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žarišne pneumonije.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2" name="Text Box 2">
            <a:extLst>
              <a:ext uri="{FF2B5EF4-FFF2-40B4-BE49-F238E27FC236}">
                <a16:creationId xmlns:a16="http://schemas.microsoft.com/office/drawing/2014/main" id="{755947D2-0960-4751-90AA-43FC6396C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2226" y="1277939"/>
            <a:ext cx="7681913" cy="402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9863" indent="-169863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Dijagnoza</a:t>
            </a:r>
            <a:endParaRPr lang="sl-SI" altLang="en-US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klinička slika,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epidemiološka anketa,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laboratorijske analize: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leukocitoza sa neutrofilijom, trombocitopenija,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azotemija,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nalaz u urinu: proteinurija, hipostenurija, mikrohematurija, hijalni i granulirani cilindri,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izolacija uzročnika,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sl-SI" altLang="en-US" sz="1800" dirty="0">
                <a:latin typeface="Arial" panose="020B0604020202020204" pitchFamily="34" charset="0"/>
              </a:rPr>
              <a:t>- serološke reakcije (ELISA, RIA).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782</Words>
  <Application>Microsoft Office PowerPoint</Application>
  <PresentationFormat>Widescreen</PresentationFormat>
  <Paragraphs>143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Rounded MT Bold</vt:lpstr>
      <vt:lpstr>Calibri</vt:lpstr>
      <vt:lpstr>Trebuchet MS</vt:lpstr>
      <vt:lpstr>Wingdings 3</vt:lpstr>
      <vt:lpstr>Facet</vt:lpstr>
      <vt:lpstr>VIRUSNE HEMORAGIJSKE GROZNICE –  HAEMORRHAGIC FEVER VIROSA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Ivana</dc:creator>
  <cp:lastModifiedBy>Ivana</cp:lastModifiedBy>
  <cp:revision>9</cp:revision>
  <dcterms:created xsi:type="dcterms:W3CDTF">2024-01-28T19:42:08Z</dcterms:created>
  <dcterms:modified xsi:type="dcterms:W3CDTF">2024-01-28T20:41:26Z</dcterms:modified>
</cp:coreProperties>
</file>