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53"/>
  </p:notesMasterIdLst>
  <p:sldIdLst>
    <p:sldId id="282" r:id="rId3"/>
    <p:sldId id="292" r:id="rId4"/>
    <p:sldId id="293" r:id="rId5"/>
    <p:sldId id="299" r:id="rId6"/>
    <p:sldId id="300" r:id="rId7"/>
    <p:sldId id="302" r:id="rId8"/>
    <p:sldId id="303" r:id="rId9"/>
    <p:sldId id="288" r:id="rId10"/>
    <p:sldId id="289" r:id="rId11"/>
    <p:sldId id="290" r:id="rId12"/>
    <p:sldId id="431" r:id="rId13"/>
    <p:sldId id="388" r:id="rId14"/>
    <p:sldId id="451" r:id="rId15"/>
    <p:sldId id="452" r:id="rId16"/>
    <p:sldId id="449" r:id="rId17"/>
    <p:sldId id="450" r:id="rId18"/>
    <p:sldId id="471" r:id="rId19"/>
    <p:sldId id="470" r:id="rId20"/>
    <p:sldId id="435" r:id="rId21"/>
    <p:sldId id="472" r:id="rId22"/>
    <p:sldId id="453" r:id="rId23"/>
    <p:sldId id="437" r:id="rId24"/>
    <p:sldId id="438" r:id="rId25"/>
    <p:sldId id="422" r:id="rId26"/>
    <p:sldId id="423" r:id="rId27"/>
    <p:sldId id="454" r:id="rId28"/>
    <p:sldId id="455" r:id="rId29"/>
    <p:sldId id="456" r:id="rId30"/>
    <p:sldId id="428" r:id="rId31"/>
    <p:sldId id="460" r:id="rId32"/>
    <p:sldId id="459" r:id="rId33"/>
    <p:sldId id="458" r:id="rId34"/>
    <p:sldId id="457" r:id="rId35"/>
    <p:sldId id="463" r:id="rId36"/>
    <p:sldId id="461" r:id="rId37"/>
    <p:sldId id="464" r:id="rId38"/>
    <p:sldId id="466" r:id="rId39"/>
    <p:sldId id="465" r:id="rId40"/>
    <p:sldId id="441" r:id="rId41"/>
    <p:sldId id="430" r:id="rId42"/>
    <p:sldId id="442" r:id="rId43"/>
    <p:sldId id="467" r:id="rId44"/>
    <p:sldId id="266" r:id="rId45"/>
    <p:sldId id="443" r:id="rId46"/>
    <p:sldId id="444" r:id="rId47"/>
    <p:sldId id="468" r:id="rId48"/>
    <p:sldId id="469" r:id="rId49"/>
    <p:sldId id="297" r:id="rId50"/>
    <p:sldId id="406" r:id="rId51"/>
    <p:sldId id="304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FAB3D60-E40C-40DE-89AC-9FD0793E114E}">
          <p14:sldIdLst>
            <p14:sldId id="282"/>
            <p14:sldId id="292"/>
            <p14:sldId id="293"/>
            <p14:sldId id="299"/>
            <p14:sldId id="300"/>
            <p14:sldId id="302"/>
            <p14:sldId id="303"/>
            <p14:sldId id="288"/>
            <p14:sldId id="289"/>
            <p14:sldId id="290"/>
            <p14:sldId id="431"/>
            <p14:sldId id="388"/>
            <p14:sldId id="451"/>
            <p14:sldId id="452"/>
            <p14:sldId id="449"/>
            <p14:sldId id="450"/>
            <p14:sldId id="471"/>
            <p14:sldId id="470"/>
            <p14:sldId id="435"/>
            <p14:sldId id="472"/>
            <p14:sldId id="453"/>
            <p14:sldId id="437"/>
            <p14:sldId id="438"/>
            <p14:sldId id="422"/>
            <p14:sldId id="423"/>
            <p14:sldId id="454"/>
            <p14:sldId id="455"/>
            <p14:sldId id="456"/>
            <p14:sldId id="428"/>
            <p14:sldId id="460"/>
            <p14:sldId id="459"/>
            <p14:sldId id="458"/>
            <p14:sldId id="457"/>
            <p14:sldId id="463"/>
            <p14:sldId id="461"/>
            <p14:sldId id="464"/>
            <p14:sldId id="466"/>
            <p14:sldId id="465"/>
            <p14:sldId id="441"/>
            <p14:sldId id="430"/>
            <p14:sldId id="442"/>
            <p14:sldId id="467"/>
            <p14:sldId id="266"/>
            <p14:sldId id="443"/>
            <p14:sldId id="444"/>
            <p14:sldId id="468"/>
            <p14:sldId id="469"/>
            <p14:sldId id="297"/>
            <p14:sldId id="406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vana" initials="I" lastIdx="1" clrIdx="0">
    <p:extLst>
      <p:ext uri="{19B8F6BF-5375-455C-9EA6-DF929625EA0E}">
        <p15:presenceInfo xmlns:p15="http://schemas.microsoft.com/office/powerpoint/2012/main" userId="Iva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4" autoAdjust="0"/>
    <p:restoredTop sz="94061" autoAdjust="0"/>
  </p:normalViewPr>
  <p:slideViewPr>
    <p:cSldViewPr>
      <p:cViewPr varScale="1">
        <p:scale>
          <a:sx n="68" d="100"/>
          <a:sy n="68" d="100"/>
        </p:scale>
        <p:origin x="130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37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BBE2CA-BF87-453E-A8E4-5AA769C608AC}" type="doc">
      <dgm:prSet loTypeId="urn:microsoft.com/office/officeart/2008/layout/LinedList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B576E9C-C20E-44D8-8EA8-243A8095F3C1}">
      <dgm:prSet custT="1"/>
      <dgm:spPr/>
      <dgm:t>
        <a:bodyPr/>
        <a:lstStyle/>
        <a:p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Старосна доб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377232-8B41-4C79-82FF-8D434320482C}" type="parTrans" cxnId="{AF1005D3-2507-470A-998D-065400388C44}">
      <dgm:prSet/>
      <dgm:spPr/>
      <dgm:t>
        <a:bodyPr/>
        <a:lstStyle/>
        <a:p>
          <a:endParaRPr 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FBDE76B-05C7-4E4A-B40F-2A4298CF9576}" type="sibTrans" cxnId="{AF1005D3-2507-470A-998D-065400388C44}">
      <dgm:prSet/>
      <dgm:spPr/>
      <dgm:t>
        <a:bodyPr/>
        <a:lstStyle/>
        <a:p>
          <a:endParaRPr 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D90439-CEB7-4A75-B40A-A4AAFABF5770}">
      <dgm:prSet custT="1"/>
      <dgm:spPr/>
      <dgm:t>
        <a:bodyPr/>
        <a:lstStyle/>
        <a:p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Хроничне болести (цироза јетре, дијабетес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...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E94B24-BB32-4265-82D1-A6FE2B3FD914}" type="parTrans" cxnId="{A33E6E06-FBD5-4B23-BE42-BB728F66CBC3}">
      <dgm:prSet/>
      <dgm:spPr/>
      <dgm:t>
        <a:bodyPr/>
        <a:lstStyle/>
        <a:p>
          <a:endParaRPr 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661DA0-5534-4506-9B2E-93D2710565E5}" type="sibTrans" cxnId="{A33E6E06-FBD5-4B23-BE42-BB728F66CBC3}">
      <dgm:prSet/>
      <dgm:spPr/>
      <dgm:t>
        <a:bodyPr/>
        <a:lstStyle/>
        <a:p>
          <a:endParaRPr 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AE4255-EA51-494C-8BA4-FF2A6B95E82F}">
      <dgm:prSet custT="1"/>
      <dgm:spPr/>
      <dgm:t>
        <a:bodyPr/>
        <a:lstStyle/>
        <a:p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Агресивна онколошка хемиотерапија и радиотерапија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49B413-C495-4C95-8013-AB53539DCC6D}" type="parTrans" cxnId="{6C871A3A-8372-4D1C-92D8-37EAF96EDBE7}">
      <dgm:prSet/>
      <dgm:spPr/>
      <dgm:t>
        <a:bodyPr/>
        <a:lstStyle/>
        <a:p>
          <a:endParaRPr 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A4DE275-F455-4698-8B84-5F2D4765542A}" type="sibTrans" cxnId="{6C871A3A-8372-4D1C-92D8-37EAF96EDBE7}">
      <dgm:prSet/>
      <dgm:spPr/>
      <dgm:t>
        <a:bodyPr/>
        <a:lstStyle/>
        <a:p>
          <a:endParaRPr 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8CE6F7-BE54-46A0-ABDF-7FE70E6102FE}">
      <dgm:prSet custT="1"/>
      <dgm:spPr/>
      <dgm:t>
        <a:bodyPr anchor="ctr"/>
        <a:lstStyle/>
        <a:p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Имуносупресивна терапија код трансплантација органа и системских болести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550E4FB-93A5-4A98-9C1E-84B4B546C1F1}" type="parTrans" cxnId="{FBE0E0FF-6E01-433E-8DF7-72BE0E17B78D}">
      <dgm:prSet/>
      <dgm:spPr/>
      <dgm:t>
        <a:bodyPr/>
        <a:lstStyle/>
        <a:p>
          <a:endParaRPr 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756F7F-3E52-429F-964A-DBEE70E8688D}" type="sibTrans" cxnId="{FBE0E0FF-6E01-433E-8DF7-72BE0E17B78D}">
      <dgm:prSet/>
      <dgm:spPr/>
      <dgm:t>
        <a:bodyPr/>
        <a:lstStyle/>
        <a:p>
          <a:endParaRPr 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C7F3BA-6759-47F8-A1B0-2EBC87AF4A1E}">
      <dgm:prSet custT="1"/>
      <dgm:spPr/>
      <dgm:t>
        <a:bodyPr/>
        <a:lstStyle/>
        <a:p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Повећана употреба хируршких протеза и катетера 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B0E3BEF-13D4-4B8D-9B2F-B6782F8D1909}" type="parTrans" cxnId="{524CE69B-560F-4454-BC00-832C1D38AF55}">
      <dgm:prSet/>
      <dgm:spPr/>
      <dgm:t>
        <a:bodyPr/>
        <a:lstStyle/>
        <a:p>
          <a:endParaRPr 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F304DF1-4252-483C-87EB-B8602E15FEF7}" type="sibTrans" cxnId="{524CE69B-560F-4454-BC00-832C1D38AF55}">
      <dgm:prSet/>
      <dgm:spPr/>
      <dgm:t>
        <a:bodyPr/>
        <a:lstStyle/>
        <a:p>
          <a:endParaRPr 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3FF719D-4463-430E-8633-71F96D1C9261}">
      <dgm:prSet custT="1"/>
      <dgm:spPr/>
      <dgm:t>
        <a:bodyPr/>
        <a:lstStyle/>
        <a:p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ХИВ инфекција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D45E01D-B862-455A-9654-23896521C677}" type="parTrans" cxnId="{CAC38E91-630D-4DED-ADC2-25B62ED4DFA9}">
      <dgm:prSet/>
      <dgm:spPr/>
      <dgm:t>
        <a:bodyPr/>
        <a:lstStyle/>
        <a:p>
          <a:endParaRPr 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F6B7269-FCB6-4965-9A3B-B149EA9E580D}" type="sibTrans" cxnId="{CAC38E91-630D-4DED-ADC2-25B62ED4DFA9}">
      <dgm:prSet/>
      <dgm:spPr/>
      <dgm:t>
        <a:bodyPr/>
        <a:lstStyle/>
        <a:p>
          <a:endParaRPr 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6107837-67A6-41A1-9FE9-DF462FBC7311}">
      <dgm:prSet custT="1"/>
      <dgm:spPr/>
      <dgm:t>
        <a:bodyPr/>
        <a:lstStyle/>
        <a:p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Неадекватна употреба антибиотика и резистентни сојеви бактерија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2FA60E-2495-47EF-A010-655651BCD9D7}" type="parTrans" cxnId="{88620657-4380-491B-972B-2E43561C4011}">
      <dgm:prSet/>
      <dgm:spPr/>
      <dgm:t>
        <a:bodyPr/>
        <a:lstStyle/>
        <a:p>
          <a:endParaRPr 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2300EBB-F25C-4DB4-B8B7-BFC04C6FFD1F}" type="sibTrans" cxnId="{88620657-4380-491B-972B-2E43561C4011}">
      <dgm:prSet/>
      <dgm:spPr/>
      <dgm:t>
        <a:bodyPr/>
        <a:lstStyle/>
        <a:p>
          <a:endParaRPr 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7A10A6-1053-47BE-BEC8-230263DA2BA6}" type="pres">
      <dgm:prSet presAssocID="{C7BBE2CA-BF87-453E-A8E4-5AA769C608AC}" presName="vert0" presStyleCnt="0">
        <dgm:presLayoutVars>
          <dgm:dir/>
          <dgm:animOne val="branch"/>
          <dgm:animLvl val="lvl"/>
        </dgm:presLayoutVars>
      </dgm:prSet>
      <dgm:spPr/>
    </dgm:pt>
    <dgm:pt modelId="{7132F32D-7DBC-482E-8931-8CCB3F9B6013}" type="pres">
      <dgm:prSet presAssocID="{EB576E9C-C20E-44D8-8EA8-243A8095F3C1}" presName="thickLine" presStyleLbl="alignNode1" presStyleIdx="0" presStyleCnt="7"/>
      <dgm:spPr/>
    </dgm:pt>
    <dgm:pt modelId="{6D639DF6-2E98-42A3-AD24-9BEB93DBB6F5}" type="pres">
      <dgm:prSet presAssocID="{EB576E9C-C20E-44D8-8EA8-243A8095F3C1}" presName="horz1" presStyleCnt="0"/>
      <dgm:spPr/>
    </dgm:pt>
    <dgm:pt modelId="{C3588843-C528-44AE-A2E0-266522B34501}" type="pres">
      <dgm:prSet presAssocID="{EB576E9C-C20E-44D8-8EA8-243A8095F3C1}" presName="tx1" presStyleLbl="revTx" presStyleIdx="0" presStyleCnt="7"/>
      <dgm:spPr/>
    </dgm:pt>
    <dgm:pt modelId="{714CA8FD-FF06-4AE3-84DC-6E317215A046}" type="pres">
      <dgm:prSet presAssocID="{EB576E9C-C20E-44D8-8EA8-243A8095F3C1}" presName="vert1" presStyleCnt="0"/>
      <dgm:spPr/>
    </dgm:pt>
    <dgm:pt modelId="{8B2837FC-4DAA-4BC4-8FE3-D3E5421068A4}" type="pres">
      <dgm:prSet presAssocID="{26D90439-CEB7-4A75-B40A-A4AAFABF5770}" presName="thickLine" presStyleLbl="alignNode1" presStyleIdx="1" presStyleCnt="7"/>
      <dgm:spPr/>
    </dgm:pt>
    <dgm:pt modelId="{8234D5CC-FC8B-400B-B2C1-BF57B84D2E0A}" type="pres">
      <dgm:prSet presAssocID="{26D90439-CEB7-4A75-B40A-A4AAFABF5770}" presName="horz1" presStyleCnt="0"/>
      <dgm:spPr/>
    </dgm:pt>
    <dgm:pt modelId="{4642BD68-A096-4B12-B48A-7F755F4A7C17}" type="pres">
      <dgm:prSet presAssocID="{26D90439-CEB7-4A75-B40A-A4AAFABF5770}" presName="tx1" presStyleLbl="revTx" presStyleIdx="1" presStyleCnt="7"/>
      <dgm:spPr/>
    </dgm:pt>
    <dgm:pt modelId="{A0F3D82E-6200-490A-A45E-360E11449318}" type="pres">
      <dgm:prSet presAssocID="{26D90439-CEB7-4A75-B40A-A4AAFABF5770}" presName="vert1" presStyleCnt="0"/>
      <dgm:spPr/>
    </dgm:pt>
    <dgm:pt modelId="{472D7021-CBC1-42AD-B171-B9760B8E0E2E}" type="pres">
      <dgm:prSet presAssocID="{0AAE4255-EA51-494C-8BA4-FF2A6B95E82F}" presName="thickLine" presStyleLbl="alignNode1" presStyleIdx="2" presStyleCnt="7"/>
      <dgm:spPr/>
    </dgm:pt>
    <dgm:pt modelId="{47C48FB6-1C37-40C7-985E-619F0358E747}" type="pres">
      <dgm:prSet presAssocID="{0AAE4255-EA51-494C-8BA4-FF2A6B95E82F}" presName="horz1" presStyleCnt="0"/>
      <dgm:spPr/>
    </dgm:pt>
    <dgm:pt modelId="{8F0C3CA7-3264-4DA5-8903-0EC118F8D189}" type="pres">
      <dgm:prSet presAssocID="{0AAE4255-EA51-494C-8BA4-FF2A6B95E82F}" presName="tx1" presStyleLbl="revTx" presStyleIdx="2" presStyleCnt="7"/>
      <dgm:spPr/>
    </dgm:pt>
    <dgm:pt modelId="{FA485057-DBC0-4C0B-A2B3-240AFEA5B5F6}" type="pres">
      <dgm:prSet presAssocID="{0AAE4255-EA51-494C-8BA4-FF2A6B95E82F}" presName="vert1" presStyleCnt="0"/>
      <dgm:spPr/>
    </dgm:pt>
    <dgm:pt modelId="{36ECD465-C707-44AC-A034-B4605A3D37F7}" type="pres">
      <dgm:prSet presAssocID="{118CE6F7-BE54-46A0-ABDF-7FE70E6102FE}" presName="thickLine" presStyleLbl="alignNode1" presStyleIdx="3" presStyleCnt="7"/>
      <dgm:spPr/>
    </dgm:pt>
    <dgm:pt modelId="{1B506687-1285-4A80-95F2-29AE9B21404A}" type="pres">
      <dgm:prSet presAssocID="{118CE6F7-BE54-46A0-ABDF-7FE70E6102FE}" presName="horz1" presStyleCnt="0"/>
      <dgm:spPr/>
    </dgm:pt>
    <dgm:pt modelId="{7FDF343E-95F5-4659-8094-DBF3089B2FE9}" type="pres">
      <dgm:prSet presAssocID="{118CE6F7-BE54-46A0-ABDF-7FE70E6102FE}" presName="tx1" presStyleLbl="revTx" presStyleIdx="3" presStyleCnt="7"/>
      <dgm:spPr/>
    </dgm:pt>
    <dgm:pt modelId="{2D8CB014-2602-43F4-8659-94ADE606EEF5}" type="pres">
      <dgm:prSet presAssocID="{118CE6F7-BE54-46A0-ABDF-7FE70E6102FE}" presName="vert1" presStyleCnt="0"/>
      <dgm:spPr/>
    </dgm:pt>
    <dgm:pt modelId="{6B310D8F-65D0-48C4-B76D-B95DC9F24B55}" type="pres">
      <dgm:prSet presAssocID="{1EC7F3BA-6759-47F8-A1B0-2EBC87AF4A1E}" presName="thickLine" presStyleLbl="alignNode1" presStyleIdx="4" presStyleCnt="7"/>
      <dgm:spPr/>
    </dgm:pt>
    <dgm:pt modelId="{65B95363-B529-44A9-85A4-8ECF068864BB}" type="pres">
      <dgm:prSet presAssocID="{1EC7F3BA-6759-47F8-A1B0-2EBC87AF4A1E}" presName="horz1" presStyleCnt="0"/>
      <dgm:spPr/>
    </dgm:pt>
    <dgm:pt modelId="{5D1FA042-0D98-4C51-9A32-F942ACF7E9A7}" type="pres">
      <dgm:prSet presAssocID="{1EC7F3BA-6759-47F8-A1B0-2EBC87AF4A1E}" presName="tx1" presStyleLbl="revTx" presStyleIdx="4" presStyleCnt="7"/>
      <dgm:spPr/>
    </dgm:pt>
    <dgm:pt modelId="{A3FFF38B-EC0A-48DB-882E-7D4C84F568CF}" type="pres">
      <dgm:prSet presAssocID="{1EC7F3BA-6759-47F8-A1B0-2EBC87AF4A1E}" presName="vert1" presStyleCnt="0"/>
      <dgm:spPr/>
    </dgm:pt>
    <dgm:pt modelId="{109A8FCE-E0E9-4B21-A4E7-4682227958C6}" type="pres">
      <dgm:prSet presAssocID="{43FF719D-4463-430E-8633-71F96D1C9261}" presName="thickLine" presStyleLbl="alignNode1" presStyleIdx="5" presStyleCnt="7"/>
      <dgm:spPr/>
    </dgm:pt>
    <dgm:pt modelId="{DACCF44E-24B4-4E29-8571-6203BBBBD986}" type="pres">
      <dgm:prSet presAssocID="{43FF719D-4463-430E-8633-71F96D1C9261}" presName="horz1" presStyleCnt="0"/>
      <dgm:spPr/>
    </dgm:pt>
    <dgm:pt modelId="{AAA25FA5-D0C8-4741-8025-561533D8B8C3}" type="pres">
      <dgm:prSet presAssocID="{43FF719D-4463-430E-8633-71F96D1C9261}" presName="tx1" presStyleLbl="revTx" presStyleIdx="5" presStyleCnt="7"/>
      <dgm:spPr/>
    </dgm:pt>
    <dgm:pt modelId="{333199AC-BED3-436F-A561-65EFBFD87598}" type="pres">
      <dgm:prSet presAssocID="{43FF719D-4463-430E-8633-71F96D1C9261}" presName="vert1" presStyleCnt="0"/>
      <dgm:spPr/>
    </dgm:pt>
    <dgm:pt modelId="{0A21C6EF-A72C-4930-A4F8-13579D8F3875}" type="pres">
      <dgm:prSet presAssocID="{86107837-67A6-41A1-9FE9-DF462FBC7311}" presName="thickLine" presStyleLbl="alignNode1" presStyleIdx="6" presStyleCnt="7"/>
      <dgm:spPr/>
    </dgm:pt>
    <dgm:pt modelId="{61FFFED3-45BF-4C4B-A9D9-1ADF313538A2}" type="pres">
      <dgm:prSet presAssocID="{86107837-67A6-41A1-9FE9-DF462FBC7311}" presName="horz1" presStyleCnt="0"/>
      <dgm:spPr/>
    </dgm:pt>
    <dgm:pt modelId="{40C4FE73-37CE-491F-B84F-2FB35DA16412}" type="pres">
      <dgm:prSet presAssocID="{86107837-67A6-41A1-9FE9-DF462FBC7311}" presName="tx1" presStyleLbl="revTx" presStyleIdx="6" presStyleCnt="7"/>
      <dgm:spPr/>
    </dgm:pt>
    <dgm:pt modelId="{02B2C396-EC26-477A-AA4D-A1E48CEE0FA4}" type="pres">
      <dgm:prSet presAssocID="{86107837-67A6-41A1-9FE9-DF462FBC7311}" presName="vert1" presStyleCnt="0"/>
      <dgm:spPr/>
    </dgm:pt>
  </dgm:ptLst>
  <dgm:cxnLst>
    <dgm:cxn modelId="{A33E6E06-FBD5-4B23-BE42-BB728F66CBC3}" srcId="{C7BBE2CA-BF87-453E-A8E4-5AA769C608AC}" destId="{26D90439-CEB7-4A75-B40A-A4AAFABF5770}" srcOrd="1" destOrd="0" parTransId="{3CE94B24-BB32-4265-82D1-A6FE2B3FD914}" sibTransId="{F4661DA0-5534-4506-9B2E-93D2710565E5}"/>
    <dgm:cxn modelId="{6C871A3A-8372-4D1C-92D8-37EAF96EDBE7}" srcId="{C7BBE2CA-BF87-453E-A8E4-5AA769C608AC}" destId="{0AAE4255-EA51-494C-8BA4-FF2A6B95E82F}" srcOrd="2" destOrd="0" parTransId="{C049B413-C495-4C95-8013-AB53539DCC6D}" sibTransId="{3A4DE275-F455-4698-8B84-5F2D4765542A}"/>
    <dgm:cxn modelId="{F2F72148-5DC4-422A-A731-D0C826DBEE7B}" type="presOf" srcId="{EB576E9C-C20E-44D8-8EA8-243A8095F3C1}" destId="{C3588843-C528-44AE-A2E0-266522B34501}" srcOrd="0" destOrd="0" presId="urn:microsoft.com/office/officeart/2008/layout/LinedList"/>
    <dgm:cxn modelId="{88620657-4380-491B-972B-2E43561C4011}" srcId="{C7BBE2CA-BF87-453E-A8E4-5AA769C608AC}" destId="{86107837-67A6-41A1-9FE9-DF462FBC7311}" srcOrd="6" destOrd="0" parTransId="{F92FA60E-2495-47EF-A010-655651BCD9D7}" sibTransId="{92300EBB-F25C-4DB4-B8B7-BFC04C6FFD1F}"/>
    <dgm:cxn modelId="{559C2659-6A25-4167-97F4-BCD32DFA4488}" type="presOf" srcId="{C7BBE2CA-BF87-453E-A8E4-5AA769C608AC}" destId="{557A10A6-1053-47BE-BEC8-230263DA2BA6}" srcOrd="0" destOrd="0" presId="urn:microsoft.com/office/officeart/2008/layout/LinedList"/>
    <dgm:cxn modelId="{CAC38E91-630D-4DED-ADC2-25B62ED4DFA9}" srcId="{C7BBE2CA-BF87-453E-A8E4-5AA769C608AC}" destId="{43FF719D-4463-430E-8633-71F96D1C9261}" srcOrd="5" destOrd="0" parTransId="{4D45E01D-B862-455A-9654-23896521C677}" sibTransId="{DF6B7269-FCB6-4965-9A3B-B149EA9E580D}"/>
    <dgm:cxn modelId="{524CE69B-560F-4454-BC00-832C1D38AF55}" srcId="{C7BBE2CA-BF87-453E-A8E4-5AA769C608AC}" destId="{1EC7F3BA-6759-47F8-A1B0-2EBC87AF4A1E}" srcOrd="4" destOrd="0" parTransId="{EB0E3BEF-13D4-4B8D-9B2F-B6782F8D1909}" sibTransId="{BF304DF1-4252-483C-87EB-B8602E15FEF7}"/>
    <dgm:cxn modelId="{0A4875AE-6D3A-4849-A9EE-B34814102207}" type="presOf" srcId="{1EC7F3BA-6759-47F8-A1B0-2EBC87AF4A1E}" destId="{5D1FA042-0D98-4C51-9A32-F942ACF7E9A7}" srcOrd="0" destOrd="0" presId="urn:microsoft.com/office/officeart/2008/layout/LinedList"/>
    <dgm:cxn modelId="{6060DEC0-C591-4B37-9B64-2F18CDE057AF}" type="presOf" srcId="{0AAE4255-EA51-494C-8BA4-FF2A6B95E82F}" destId="{8F0C3CA7-3264-4DA5-8903-0EC118F8D189}" srcOrd="0" destOrd="0" presId="urn:microsoft.com/office/officeart/2008/layout/LinedList"/>
    <dgm:cxn modelId="{D02CB8C3-CF4A-4047-8709-DDC4BE57BBAC}" type="presOf" srcId="{118CE6F7-BE54-46A0-ABDF-7FE70E6102FE}" destId="{7FDF343E-95F5-4659-8094-DBF3089B2FE9}" srcOrd="0" destOrd="0" presId="urn:microsoft.com/office/officeart/2008/layout/LinedList"/>
    <dgm:cxn modelId="{AF1005D3-2507-470A-998D-065400388C44}" srcId="{C7BBE2CA-BF87-453E-A8E4-5AA769C608AC}" destId="{EB576E9C-C20E-44D8-8EA8-243A8095F3C1}" srcOrd="0" destOrd="0" parTransId="{D6377232-8B41-4C79-82FF-8D434320482C}" sibTransId="{6FBDE76B-05C7-4E4A-B40F-2A4298CF9576}"/>
    <dgm:cxn modelId="{A143FCE1-AC57-4D4C-8675-B76E4E293FF3}" type="presOf" srcId="{26D90439-CEB7-4A75-B40A-A4AAFABF5770}" destId="{4642BD68-A096-4B12-B48A-7F755F4A7C17}" srcOrd="0" destOrd="0" presId="urn:microsoft.com/office/officeart/2008/layout/LinedList"/>
    <dgm:cxn modelId="{2A631AE3-BC75-4D6D-A760-D8A9E5AC546C}" type="presOf" srcId="{86107837-67A6-41A1-9FE9-DF462FBC7311}" destId="{40C4FE73-37CE-491F-B84F-2FB35DA16412}" srcOrd="0" destOrd="0" presId="urn:microsoft.com/office/officeart/2008/layout/LinedList"/>
    <dgm:cxn modelId="{2D6722F0-4F87-4725-983C-97E0DD998F70}" type="presOf" srcId="{43FF719D-4463-430E-8633-71F96D1C9261}" destId="{AAA25FA5-D0C8-4741-8025-561533D8B8C3}" srcOrd="0" destOrd="0" presId="urn:microsoft.com/office/officeart/2008/layout/LinedList"/>
    <dgm:cxn modelId="{FBE0E0FF-6E01-433E-8DF7-72BE0E17B78D}" srcId="{C7BBE2CA-BF87-453E-A8E4-5AA769C608AC}" destId="{118CE6F7-BE54-46A0-ABDF-7FE70E6102FE}" srcOrd="3" destOrd="0" parTransId="{C550E4FB-93A5-4A98-9C1E-84B4B546C1F1}" sibTransId="{1C756F7F-3E52-429F-964A-DBEE70E8688D}"/>
    <dgm:cxn modelId="{CF1C427A-7CFA-4254-AFE6-829E00707869}" type="presParOf" srcId="{557A10A6-1053-47BE-BEC8-230263DA2BA6}" destId="{7132F32D-7DBC-482E-8931-8CCB3F9B6013}" srcOrd="0" destOrd="0" presId="urn:microsoft.com/office/officeart/2008/layout/LinedList"/>
    <dgm:cxn modelId="{73BDBBA1-92D4-42C4-B8F6-74908804674D}" type="presParOf" srcId="{557A10A6-1053-47BE-BEC8-230263DA2BA6}" destId="{6D639DF6-2E98-42A3-AD24-9BEB93DBB6F5}" srcOrd="1" destOrd="0" presId="urn:microsoft.com/office/officeart/2008/layout/LinedList"/>
    <dgm:cxn modelId="{F7F0F387-2D5F-4851-AABC-725E4C31DC60}" type="presParOf" srcId="{6D639DF6-2E98-42A3-AD24-9BEB93DBB6F5}" destId="{C3588843-C528-44AE-A2E0-266522B34501}" srcOrd="0" destOrd="0" presId="urn:microsoft.com/office/officeart/2008/layout/LinedList"/>
    <dgm:cxn modelId="{6F11D0D7-4850-4E0F-80D6-F282D5B6A848}" type="presParOf" srcId="{6D639DF6-2E98-42A3-AD24-9BEB93DBB6F5}" destId="{714CA8FD-FF06-4AE3-84DC-6E317215A046}" srcOrd="1" destOrd="0" presId="urn:microsoft.com/office/officeart/2008/layout/LinedList"/>
    <dgm:cxn modelId="{8C809730-17EF-436B-9859-DC41BE8ED19A}" type="presParOf" srcId="{557A10A6-1053-47BE-BEC8-230263DA2BA6}" destId="{8B2837FC-4DAA-4BC4-8FE3-D3E5421068A4}" srcOrd="2" destOrd="0" presId="urn:microsoft.com/office/officeart/2008/layout/LinedList"/>
    <dgm:cxn modelId="{A622E6F5-97BE-4220-B519-424FD8F060DE}" type="presParOf" srcId="{557A10A6-1053-47BE-BEC8-230263DA2BA6}" destId="{8234D5CC-FC8B-400B-B2C1-BF57B84D2E0A}" srcOrd="3" destOrd="0" presId="urn:microsoft.com/office/officeart/2008/layout/LinedList"/>
    <dgm:cxn modelId="{0FC2FA56-CB25-4175-BA32-9BDAF11935FB}" type="presParOf" srcId="{8234D5CC-FC8B-400B-B2C1-BF57B84D2E0A}" destId="{4642BD68-A096-4B12-B48A-7F755F4A7C17}" srcOrd="0" destOrd="0" presId="urn:microsoft.com/office/officeart/2008/layout/LinedList"/>
    <dgm:cxn modelId="{F9C1DEBF-B1B7-4E5C-A0AB-A55412E285FB}" type="presParOf" srcId="{8234D5CC-FC8B-400B-B2C1-BF57B84D2E0A}" destId="{A0F3D82E-6200-490A-A45E-360E11449318}" srcOrd="1" destOrd="0" presId="urn:microsoft.com/office/officeart/2008/layout/LinedList"/>
    <dgm:cxn modelId="{EF695D35-0689-479D-A83D-C04CEF38C8E0}" type="presParOf" srcId="{557A10A6-1053-47BE-BEC8-230263DA2BA6}" destId="{472D7021-CBC1-42AD-B171-B9760B8E0E2E}" srcOrd="4" destOrd="0" presId="urn:microsoft.com/office/officeart/2008/layout/LinedList"/>
    <dgm:cxn modelId="{FFF4459D-1459-4597-89F1-20144182C521}" type="presParOf" srcId="{557A10A6-1053-47BE-BEC8-230263DA2BA6}" destId="{47C48FB6-1C37-40C7-985E-619F0358E747}" srcOrd="5" destOrd="0" presId="urn:microsoft.com/office/officeart/2008/layout/LinedList"/>
    <dgm:cxn modelId="{2F13A8FD-F132-4CEF-B376-9C1E0EAF52F6}" type="presParOf" srcId="{47C48FB6-1C37-40C7-985E-619F0358E747}" destId="{8F0C3CA7-3264-4DA5-8903-0EC118F8D189}" srcOrd="0" destOrd="0" presId="urn:microsoft.com/office/officeart/2008/layout/LinedList"/>
    <dgm:cxn modelId="{F00C0E7D-C42C-4596-96C9-D6E713507BFB}" type="presParOf" srcId="{47C48FB6-1C37-40C7-985E-619F0358E747}" destId="{FA485057-DBC0-4C0B-A2B3-240AFEA5B5F6}" srcOrd="1" destOrd="0" presId="urn:microsoft.com/office/officeart/2008/layout/LinedList"/>
    <dgm:cxn modelId="{2A1C8B74-74AC-483B-B126-C8BAEF6DA1F6}" type="presParOf" srcId="{557A10A6-1053-47BE-BEC8-230263DA2BA6}" destId="{36ECD465-C707-44AC-A034-B4605A3D37F7}" srcOrd="6" destOrd="0" presId="urn:microsoft.com/office/officeart/2008/layout/LinedList"/>
    <dgm:cxn modelId="{B533CAF5-42B8-45A5-93B8-0C87EB529113}" type="presParOf" srcId="{557A10A6-1053-47BE-BEC8-230263DA2BA6}" destId="{1B506687-1285-4A80-95F2-29AE9B21404A}" srcOrd="7" destOrd="0" presId="urn:microsoft.com/office/officeart/2008/layout/LinedList"/>
    <dgm:cxn modelId="{1F959CB6-BA96-4DED-8227-81CC047EBA47}" type="presParOf" srcId="{1B506687-1285-4A80-95F2-29AE9B21404A}" destId="{7FDF343E-95F5-4659-8094-DBF3089B2FE9}" srcOrd="0" destOrd="0" presId="urn:microsoft.com/office/officeart/2008/layout/LinedList"/>
    <dgm:cxn modelId="{CC88229D-5992-42B0-A8CF-2CB7F690033B}" type="presParOf" srcId="{1B506687-1285-4A80-95F2-29AE9B21404A}" destId="{2D8CB014-2602-43F4-8659-94ADE606EEF5}" srcOrd="1" destOrd="0" presId="urn:microsoft.com/office/officeart/2008/layout/LinedList"/>
    <dgm:cxn modelId="{4FE067A9-8798-4C92-B5BA-019A9A0B12CB}" type="presParOf" srcId="{557A10A6-1053-47BE-BEC8-230263DA2BA6}" destId="{6B310D8F-65D0-48C4-B76D-B95DC9F24B55}" srcOrd="8" destOrd="0" presId="urn:microsoft.com/office/officeart/2008/layout/LinedList"/>
    <dgm:cxn modelId="{2ED5FDB1-347A-4BE1-86D6-ACEF6CB431B6}" type="presParOf" srcId="{557A10A6-1053-47BE-BEC8-230263DA2BA6}" destId="{65B95363-B529-44A9-85A4-8ECF068864BB}" srcOrd="9" destOrd="0" presId="urn:microsoft.com/office/officeart/2008/layout/LinedList"/>
    <dgm:cxn modelId="{171D7855-14E7-4060-A11B-30CAA3C5AC0E}" type="presParOf" srcId="{65B95363-B529-44A9-85A4-8ECF068864BB}" destId="{5D1FA042-0D98-4C51-9A32-F942ACF7E9A7}" srcOrd="0" destOrd="0" presId="urn:microsoft.com/office/officeart/2008/layout/LinedList"/>
    <dgm:cxn modelId="{69BBE835-CC76-47C4-B787-36D2D717C574}" type="presParOf" srcId="{65B95363-B529-44A9-85A4-8ECF068864BB}" destId="{A3FFF38B-EC0A-48DB-882E-7D4C84F568CF}" srcOrd="1" destOrd="0" presId="urn:microsoft.com/office/officeart/2008/layout/LinedList"/>
    <dgm:cxn modelId="{5C6E3678-C651-4F8C-B4B5-B28DDD62DAC0}" type="presParOf" srcId="{557A10A6-1053-47BE-BEC8-230263DA2BA6}" destId="{109A8FCE-E0E9-4B21-A4E7-4682227958C6}" srcOrd="10" destOrd="0" presId="urn:microsoft.com/office/officeart/2008/layout/LinedList"/>
    <dgm:cxn modelId="{BE6874C1-19A7-43BE-BB29-DB422EC189E1}" type="presParOf" srcId="{557A10A6-1053-47BE-BEC8-230263DA2BA6}" destId="{DACCF44E-24B4-4E29-8571-6203BBBBD986}" srcOrd="11" destOrd="0" presId="urn:microsoft.com/office/officeart/2008/layout/LinedList"/>
    <dgm:cxn modelId="{666F24E3-59E3-431A-BC14-D95CE81267A2}" type="presParOf" srcId="{DACCF44E-24B4-4E29-8571-6203BBBBD986}" destId="{AAA25FA5-D0C8-4741-8025-561533D8B8C3}" srcOrd="0" destOrd="0" presId="urn:microsoft.com/office/officeart/2008/layout/LinedList"/>
    <dgm:cxn modelId="{B14D050E-F00C-4FD1-A877-A72D32E3C0BE}" type="presParOf" srcId="{DACCF44E-24B4-4E29-8571-6203BBBBD986}" destId="{333199AC-BED3-436F-A561-65EFBFD87598}" srcOrd="1" destOrd="0" presId="urn:microsoft.com/office/officeart/2008/layout/LinedList"/>
    <dgm:cxn modelId="{0ACFF062-2448-4DDF-8604-D250E2796777}" type="presParOf" srcId="{557A10A6-1053-47BE-BEC8-230263DA2BA6}" destId="{0A21C6EF-A72C-4930-A4F8-13579D8F3875}" srcOrd="12" destOrd="0" presId="urn:microsoft.com/office/officeart/2008/layout/LinedList"/>
    <dgm:cxn modelId="{0CC45479-51DB-462E-8866-16189D70772D}" type="presParOf" srcId="{557A10A6-1053-47BE-BEC8-230263DA2BA6}" destId="{61FFFED3-45BF-4C4B-A9D9-1ADF313538A2}" srcOrd="13" destOrd="0" presId="urn:microsoft.com/office/officeart/2008/layout/LinedList"/>
    <dgm:cxn modelId="{EBC3DA99-B1F3-4DD7-BCE5-B1D6EEEF9127}" type="presParOf" srcId="{61FFFED3-45BF-4C4B-A9D9-1ADF313538A2}" destId="{40C4FE73-37CE-491F-B84F-2FB35DA16412}" srcOrd="0" destOrd="0" presId="urn:microsoft.com/office/officeart/2008/layout/LinedList"/>
    <dgm:cxn modelId="{032D0752-D5A5-4B3E-BD5B-74A646708EBE}" type="presParOf" srcId="{61FFFED3-45BF-4C4B-A9D9-1ADF313538A2}" destId="{02B2C396-EC26-477A-AA4D-A1E48CEE0FA4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F622967-773E-47BE-A083-0B7DD6AD21F9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C2ABE60-643D-4A56-8BE6-8BD75FE932BF}">
      <dgm:prSet custT="1"/>
      <dgm:spPr/>
      <dgm:t>
        <a:bodyPr/>
        <a:lstStyle/>
        <a:p>
          <a:pPr algn="just"/>
          <a:r>
            <a:rPr lang="sr-Latn-CS" sz="24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ФАЗA КОМПЕ</a:t>
          </a:r>
          <a:r>
            <a:rPr lang="sr-Cyrl-CS" sz="24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НЗ</a:t>
          </a:r>
          <a:r>
            <a:rPr lang="sr-Latn-CS" sz="24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OВА</a:t>
          </a:r>
          <a:r>
            <a:rPr lang="sr-Cyrl-CS" sz="24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</a:t>
          </a:r>
          <a:r>
            <a:rPr lang="sr-Latn-CS" sz="24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OГ ШОКA 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(ранa фaзa у којoj се а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к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тив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и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рaју компензатoр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н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и ф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изи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олoшк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и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механиз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ми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кој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и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тежe да врa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т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e функције 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у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физи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олoшке o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к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вирe)</a:t>
          </a:r>
        </a:p>
        <a:p>
          <a:pPr algn="just"/>
          <a:endParaRPr lang="sr-Latn-C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29A32E1-0514-4D91-A18D-9243D5904E5D}" type="parTrans" cxnId="{3346DB17-DDFB-453C-AD76-B1349DEDE8E4}">
      <dgm:prSet/>
      <dgm:spPr/>
      <dgm:t>
        <a:bodyPr/>
        <a:lstStyle/>
        <a:p>
          <a:endParaRPr lang="en-US"/>
        </a:p>
      </dgm:t>
    </dgm:pt>
    <dgm:pt modelId="{A059A0E0-7AAD-4CE2-BA9B-BED400E30C51}" type="sibTrans" cxnId="{3346DB17-DDFB-453C-AD76-B1349DEDE8E4}">
      <dgm:prSet/>
      <dgm:spPr/>
      <dgm:t>
        <a:bodyPr/>
        <a:lstStyle/>
        <a:p>
          <a:endParaRPr lang="en-US"/>
        </a:p>
      </dgm:t>
    </dgm:pt>
    <dgm:pt modelId="{59D48214-13FF-4947-B160-7D8A5DDD1C9B}">
      <dgm:prSet custT="1"/>
      <dgm:spPr/>
      <dgm:t>
        <a:bodyPr/>
        <a:lstStyle/>
        <a:p>
          <a:pPr algn="just"/>
          <a:r>
            <a:rPr lang="sr-Latn-CS" sz="24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ФАЗA ДЕКОМПEН</a:t>
          </a:r>
          <a:r>
            <a:rPr lang="sr-Cyrl-CS" sz="24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</a:t>
          </a:r>
          <a:r>
            <a:rPr lang="sr-Latn-CS" sz="24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OВА</a:t>
          </a:r>
          <a:r>
            <a:rPr lang="sr-Cyrl-CS" sz="24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</a:t>
          </a:r>
          <a:r>
            <a:rPr lang="sr-Latn-CS" sz="24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OГ (ПРО</a:t>
          </a:r>
          <a:r>
            <a:rPr lang="sr-Cyrl-CS" sz="24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</a:t>
          </a:r>
          <a:r>
            <a:rPr lang="sr-Latn-CS" sz="24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ЕСИВНOГ) ШОКА 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(компензатoр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н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e 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р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eaкције слабe 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и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до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л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aзи 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до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падa aрте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р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ијског пр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и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т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иск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а и 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т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к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и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вне пeрфузијe</a:t>
          </a:r>
          <a:r>
            <a:rPr lang="sr-Cyrl-R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п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oсле чeга до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л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aзи 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до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и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ревe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з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иб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и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лн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и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х проме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н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а у o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р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гaнизм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у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и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с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м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рт</a:t>
          </a:r>
          <a:r>
            <a:rPr lang="sr-Cyrl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и</a:t>
          </a:r>
          <a:r>
            <a:rPr lang="sr-Latn-C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).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223956-B020-49B4-840B-D5B57CD3550F}" type="parTrans" cxnId="{0328E8FD-7B2B-419B-8C1C-E134DA43AC6D}">
      <dgm:prSet/>
      <dgm:spPr/>
      <dgm:t>
        <a:bodyPr/>
        <a:lstStyle/>
        <a:p>
          <a:endParaRPr lang="en-US"/>
        </a:p>
      </dgm:t>
    </dgm:pt>
    <dgm:pt modelId="{38499656-3FB8-4755-8290-DFE50CD751EA}" type="sibTrans" cxnId="{0328E8FD-7B2B-419B-8C1C-E134DA43AC6D}">
      <dgm:prSet/>
      <dgm:spPr/>
      <dgm:t>
        <a:bodyPr/>
        <a:lstStyle/>
        <a:p>
          <a:endParaRPr lang="en-US"/>
        </a:p>
      </dgm:t>
    </dgm:pt>
    <dgm:pt modelId="{3628348D-0258-4CA0-89D6-C2B288A47C88}" type="pres">
      <dgm:prSet presAssocID="{0F622967-773E-47BE-A083-0B7DD6AD21F9}" presName="vert0" presStyleCnt="0">
        <dgm:presLayoutVars>
          <dgm:dir/>
          <dgm:animOne val="branch"/>
          <dgm:animLvl val="lvl"/>
        </dgm:presLayoutVars>
      </dgm:prSet>
      <dgm:spPr/>
    </dgm:pt>
    <dgm:pt modelId="{8C3E535B-F944-4B54-A093-707AC78618C5}" type="pres">
      <dgm:prSet presAssocID="{1C2ABE60-643D-4A56-8BE6-8BD75FE932BF}" presName="thickLine" presStyleLbl="alignNode1" presStyleIdx="0" presStyleCnt="2"/>
      <dgm:spPr/>
    </dgm:pt>
    <dgm:pt modelId="{D723F19A-C748-4DF1-8D1B-1B846F85BCEF}" type="pres">
      <dgm:prSet presAssocID="{1C2ABE60-643D-4A56-8BE6-8BD75FE932BF}" presName="horz1" presStyleCnt="0"/>
      <dgm:spPr/>
    </dgm:pt>
    <dgm:pt modelId="{B39B06EF-2C63-494D-BD15-8F781F2CB8D6}" type="pres">
      <dgm:prSet presAssocID="{1C2ABE60-643D-4A56-8BE6-8BD75FE932BF}" presName="tx1" presStyleLbl="revTx" presStyleIdx="0" presStyleCnt="2"/>
      <dgm:spPr/>
    </dgm:pt>
    <dgm:pt modelId="{A9A8F1CC-F0AD-466C-8C6E-FC8110621CEF}" type="pres">
      <dgm:prSet presAssocID="{1C2ABE60-643D-4A56-8BE6-8BD75FE932BF}" presName="vert1" presStyleCnt="0"/>
      <dgm:spPr/>
    </dgm:pt>
    <dgm:pt modelId="{9881A6C9-C935-4863-B8AD-5E7B9E597CA9}" type="pres">
      <dgm:prSet presAssocID="{59D48214-13FF-4947-B160-7D8A5DDD1C9B}" presName="thickLine" presStyleLbl="alignNode1" presStyleIdx="1" presStyleCnt="2"/>
      <dgm:spPr/>
    </dgm:pt>
    <dgm:pt modelId="{5760C8B3-2B90-4C14-87F8-565018CD4475}" type="pres">
      <dgm:prSet presAssocID="{59D48214-13FF-4947-B160-7D8A5DDD1C9B}" presName="horz1" presStyleCnt="0"/>
      <dgm:spPr/>
    </dgm:pt>
    <dgm:pt modelId="{6CDA59DB-575B-4359-83DB-0E0905E88643}" type="pres">
      <dgm:prSet presAssocID="{59D48214-13FF-4947-B160-7D8A5DDD1C9B}" presName="tx1" presStyleLbl="revTx" presStyleIdx="1" presStyleCnt="2"/>
      <dgm:spPr/>
    </dgm:pt>
    <dgm:pt modelId="{EA3F0AFE-D771-43B8-AE6E-9D5596624FB9}" type="pres">
      <dgm:prSet presAssocID="{59D48214-13FF-4947-B160-7D8A5DDD1C9B}" presName="vert1" presStyleCnt="0"/>
      <dgm:spPr/>
    </dgm:pt>
  </dgm:ptLst>
  <dgm:cxnLst>
    <dgm:cxn modelId="{3346DB17-DDFB-453C-AD76-B1349DEDE8E4}" srcId="{0F622967-773E-47BE-A083-0B7DD6AD21F9}" destId="{1C2ABE60-643D-4A56-8BE6-8BD75FE932BF}" srcOrd="0" destOrd="0" parTransId="{D29A32E1-0514-4D91-A18D-9243D5904E5D}" sibTransId="{A059A0E0-7AAD-4CE2-BA9B-BED400E30C51}"/>
    <dgm:cxn modelId="{6957F63E-88D4-4B42-8C06-53BB3F7AAA32}" type="presOf" srcId="{59D48214-13FF-4947-B160-7D8A5DDD1C9B}" destId="{6CDA59DB-575B-4359-83DB-0E0905E88643}" srcOrd="0" destOrd="0" presId="urn:microsoft.com/office/officeart/2008/layout/LinedList"/>
    <dgm:cxn modelId="{DE20F666-A439-4D22-B308-4F5A3450C4E9}" type="presOf" srcId="{1C2ABE60-643D-4A56-8BE6-8BD75FE932BF}" destId="{B39B06EF-2C63-494D-BD15-8F781F2CB8D6}" srcOrd="0" destOrd="0" presId="urn:microsoft.com/office/officeart/2008/layout/LinedList"/>
    <dgm:cxn modelId="{1E98E68B-75C6-47E7-8CD8-C2797CFE1BDD}" type="presOf" srcId="{0F622967-773E-47BE-A083-0B7DD6AD21F9}" destId="{3628348D-0258-4CA0-89D6-C2B288A47C88}" srcOrd="0" destOrd="0" presId="urn:microsoft.com/office/officeart/2008/layout/LinedList"/>
    <dgm:cxn modelId="{0328E8FD-7B2B-419B-8C1C-E134DA43AC6D}" srcId="{0F622967-773E-47BE-A083-0B7DD6AD21F9}" destId="{59D48214-13FF-4947-B160-7D8A5DDD1C9B}" srcOrd="1" destOrd="0" parTransId="{F4223956-B020-49B4-840B-D5B57CD3550F}" sibTransId="{38499656-3FB8-4755-8290-DFE50CD751EA}"/>
    <dgm:cxn modelId="{4ABCF930-686B-4A82-B06E-885C35C3C008}" type="presParOf" srcId="{3628348D-0258-4CA0-89D6-C2B288A47C88}" destId="{8C3E535B-F944-4B54-A093-707AC78618C5}" srcOrd="0" destOrd="0" presId="urn:microsoft.com/office/officeart/2008/layout/LinedList"/>
    <dgm:cxn modelId="{A9BA25E5-31EF-404A-8E80-0F5B64C34D16}" type="presParOf" srcId="{3628348D-0258-4CA0-89D6-C2B288A47C88}" destId="{D723F19A-C748-4DF1-8D1B-1B846F85BCEF}" srcOrd="1" destOrd="0" presId="urn:microsoft.com/office/officeart/2008/layout/LinedList"/>
    <dgm:cxn modelId="{D7DFA1F4-54DC-4407-AB29-B2A8032C1088}" type="presParOf" srcId="{D723F19A-C748-4DF1-8D1B-1B846F85BCEF}" destId="{B39B06EF-2C63-494D-BD15-8F781F2CB8D6}" srcOrd="0" destOrd="0" presId="urn:microsoft.com/office/officeart/2008/layout/LinedList"/>
    <dgm:cxn modelId="{9C746234-88AA-4784-9A37-08E0AA8226A5}" type="presParOf" srcId="{D723F19A-C748-4DF1-8D1B-1B846F85BCEF}" destId="{A9A8F1CC-F0AD-466C-8C6E-FC8110621CEF}" srcOrd="1" destOrd="0" presId="urn:microsoft.com/office/officeart/2008/layout/LinedList"/>
    <dgm:cxn modelId="{43FEAEED-DDDF-4DF9-A753-7367944F4F75}" type="presParOf" srcId="{3628348D-0258-4CA0-89D6-C2B288A47C88}" destId="{9881A6C9-C935-4863-B8AD-5E7B9E597CA9}" srcOrd="2" destOrd="0" presId="urn:microsoft.com/office/officeart/2008/layout/LinedList"/>
    <dgm:cxn modelId="{D215BBCD-7A1B-48DD-B2C2-D83684F9EFD9}" type="presParOf" srcId="{3628348D-0258-4CA0-89D6-C2B288A47C88}" destId="{5760C8B3-2B90-4C14-87F8-565018CD4475}" srcOrd="3" destOrd="0" presId="urn:microsoft.com/office/officeart/2008/layout/LinedList"/>
    <dgm:cxn modelId="{500984CD-F6A0-4E8D-B894-9C0A9D6C52AA}" type="presParOf" srcId="{5760C8B3-2B90-4C14-87F8-565018CD4475}" destId="{6CDA59DB-575B-4359-83DB-0E0905E88643}" srcOrd="0" destOrd="0" presId="urn:microsoft.com/office/officeart/2008/layout/LinedList"/>
    <dgm:cxn modelId="{AB787F12-6F91-41D7-A5D5-5F3CFCA1241E}" type="presParOf" srcId="{5760C8B3-2B90-4C14-87F8-565018CD4475}" destId="{EA3F0AFE-D771-43B8-AE6E-9D5596624FB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32F32D-7DBC-482E-8931-8CCB3F9B6013}">
      <dsp:nvSpPr>
        <dsp:cNvPr id="0" name=""/>
        <dsp:cNvSpPr/>
      </dsp:nvSpPr>
      <dsp:spPr>
        <a:xfrm>
          <a:off x="0" y="541"/>
          <a:ext cx="8640960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588843-C528-44AE-A2E0-266522B34501}">
      <dsp:nvSpPr>
        <dsp:cNvPr id="0" name=""/>
        <dsp:cNvSpPr/>
      </dsp:nvSpPr>
      <dsp:spPr>
        <a:xfrm>
          <a:off x="0" y="541"/>
          <a:ext cx="8640960" cy="6337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Старосна доб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541"/>
        <a:ext cx="8640960" cy="633712"/>
      </dsp:txXfrm>
    </dsp:sp>
    <dsp:sp modelId="{8B2837FC-4DAA-4BC4-8FE3-D3E5421068A4}">
      <dsp:nvSpPr>
        <dsp:cNvPr id="0" name=""/>
        <dsp:cNvSpPr/>
      </dsp:nvSpPr>
      <dsp:spPr>
        <a:xfrm>
          <a:off x="0" y="634254"/>
          <a:ext cx="8640960" cy="0"/>
        </a:xfrm>
        <a:prstGeom prst="line">
          <a:avLst/>
        </a:prstGeom>
        <a:gradFill rotWithShape="0">
          <a:gsLst>
            <a:gs pos="0">
              <a:schemeClr val="accent2">
                <a:hueOff val="780253"/>
                <a:satOff val="-973"/>
                <a:lumOff val="229"/>
                <a:alphaOff val="0"/>
                <a:shade val="51000"/>
                <a:satMod val="130000"/>
              </a:schemeClr>
            </a:gs>
            <a:gs pos="80000">
              <a:schemeClr val="accent2">
                <a:hueOff val="780253"/>
                <a:satOff val="-973"/>
                <a:lumOff val="229"/>
                <a:alphaOff val="0"/>
                <a:shade val="93000"/>
                <a:satMod val="130000"/>
              </a:schemeClr>
            </a:gs>
            <a:gs pos="100000">
              <a:schemeClr val="accent2">
                <a:hueOff val="780253"/>
                <a:satOff val="-973"/>
                <a:lumOff val="22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780253"/>
              <a:satOff val="-973"/>
              <a:lumOff val="22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42BD68-A096-4B12-B48A-7F755F4A7C17}">
      <dsp:nvSpPr>
        <dsp:cNvPr id="0" name=""/>
        <dsp:cNvSpPr/>
      </dsp:nvSpPr>
      <dsp:spPr>
        <a:xfrm>
          <a:off x="0" y="634254"/>
          <a:ext cx="8640960" cy="6337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Хроничне болести (цироза јетре, дијабетес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...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634254"/>
        <a:ext cx="8640960" cy="633712"/>
      </dsp:txXfrm>
    </dsp:sp>
    <dsp:sp modelId="{472D7021-CBC1-42AD-B171-B9760B8E0E2E}">
      <dsp:nvSpPr>
        <dsp:cNvPr id="0" name=""/>
        <dsp:cNvSpPr/>
      </dsp:nvSpPr>
      <dsp:spPr>
        <a:xfrm>
          <a:off x="0" y="1267966"/>
          <a:ext cx="8640960" cy="0"/>
        </a:xfrm>
        <a:prstGeom prst="line">
          <a:avLst/>
        </a:prstGeom>
        <a:gradFill rotWithShape="0">
          <a:gsLst>
            <a:gs pos="0">
              <a:schemeClr val="accent2">
                <a:hueOff val="1560506"/>
                <a:satOff val="-1946"/>
                <a:lumOff val="458"/>
                <a:alphaOff val="0"/>
                <a:shade val="51000"/>
                <a:satMod val="130000"/>
              </a:schemeClr>
            </a:gs>
            <a:gs pos="80000">
              <a:schemeClr val="accent2">
                <a:hueOff val="1560506"/>
                <a:satOff val="-1946"/>
                <a:lumOff val="458"/>
                <a:alphaOff val="0"/>
                <a:shade val="93000"/>
                <a:satMod val="130000"/>
              </a:schemeClr>
            </a:gs>
            <a:gs pos="100000">
              <a:schemeClr val="accent2">
                <a:hueOff val="1560506"/>
                <a:satOff val="-1946"/>
                <a:lumOff val="45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1560506"/>
              <a:satOff val="-1946"/>
              <a:lumOff val="45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F0C3CA7-3264-4DA5-8903-0EC118F8D189}">
      <dsp:nvSpPr>
        <dsp:cNvPr id="0" name=""/>
        <dsp:cNvSpPr/>
      </dsp:nvSpPr>
      <dsp:spPr>
        <a:xfrm>
          <a:off x="0" y="1267966"/>
          <a:ext cx="8640960" cy="6337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Агресивна онколошка хемиотерапија и радиотерапија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267966"/>
        <a:ext cx="8640960" cy="633712"/>
      </dsp:txXfrm>
    </dsp:sp>
    <dsp:sp modelId="{36ECD465-C707-44AC-A034-B4605A3D37F7}">
      <dsp:nvSpPr>
        <dsp:cNvPr id="0" name=""/>
        <dsp:cNvSpPr/>
      </dsp:nvSpPr>
      <dsp:spPr>
        <a:xfrm>
          <a:off x="0" y="1901679"/>
          <a:ext cx="8640960" cy="0"/>
        </a:xfrm>
        <a:prstGeom prst="line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FDF343E-95F5-4659-8094-DBF3089B2FE9}">
      <dsp:nvSpPr>
        <dsp:cNvPr id="0" name=""/>
        <dsp:cNvSpPr/>
      </dsp:nvSpPr>
      <dsp:spPr>
        <a:xfrm>
          <a:off x="0" y="1901679"/>
          <a:ext cx="8640960" cy="6337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Имуносупресивна терапија код трансплантација органа и системских болести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901679"/>
        <a:ext cx="8640960" cy="633712"/>
      </dsp:txXfrm>
    </dsp:sp>
    <dsp:sp modelId="{6B310D8F-65D0-48C4-B76D-B95DC9F24B55}">
      <dsp:nvSpPr>
        <dsp:cNvPr id="0" name=""/>
        <dsp:cNvSpPr/>
      </dsp:nvSpPr>
      <dsp:spPr>
        <a:xfrm>
          <a:off x="0" y="2535392"/>
          <a:ext cx="8640960" cy="0"/>
        </a:xfrm>
        <a:prstGeom prst="line">
          <a:avLst/>
        </a:prstGeom>
        <a:gradFill rotWithShape="0">
          <a:gsLst>
            <a:gs pos="0">
              <a:schemeClr val="accent2">
                <a:hueOff val="3121013"/>
                <a:satOff val="-3893"/>
                <a:lumOff val="915"/>
                <a:alphaOff val="0"/>
                <a:shade val="51000"/>
                <a:satMod val="130000"/>
              </a:schemeClr>
            </a:gs>
            <a:gs pos="80000">
              <a:schemeClr val="accent2">
                <a:hueOff val="3121013"/>
                <a:satOff val="-3893"/>
                <a:lumOff val="915"/>
                <a:alphaOff val="0"/>
                <a:shade val="93000"/>
                <a:satMod val="130000"/>
              </a:schemeClr>
            </a:gs>
            <a:gs pos="100000">
              <a:schemeClr val="accent2">
                <a:hueOff val="3121013"/>
                <a:satOff val="-3893"/>
                <a:lumOff val="91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3121013"/>
              <a:satOff val="-3893"/>
              <a:lumOff val="91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D1FA042-0D98-4C51-9A32-F942ACF7E9A7}">
      <dsp:nvSpPr>
        <dsp:cNvPr id="0" name=""/>
        <dsp:cNvSpPr/>
      </dsp:nvSpPr>
      <dsp:spPr>
        <a:xfrm>
          <a:off x="0" y="2535392"/>
          <a:ext cx="8640960" cy="6337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Повећана употреба хируршких протеза и катетера 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535392"/>
        <a:ext cx="8640960" cy="633712"/>
      </dsp:txXfrm>
    </dsp:sp>
    <dsp:sp modelId="{109A8FCE-E0E9-4B21-A4E7-4682227958C6}">
      <dsp:nvSpPr>
        <dsp:cNvPr id="0" name=""/>
        <dsp:cNvSpPr/>
      </dsp:nvSpPr>
      <dsp:spPr>
        <a:xfrm>
          <a:off x="0" y="3169105"/>
          <a:ext cx="8640960" cy="0"/>
        </a:xfrm>
        <a:prstGeom prst="line">
          <a:avLst/>
        </a:prstGeom>
        <a:gradFill rotWithShape="0">
          <a:gsLst>
            <a:gs pos="0">
              <a:schemeClr val="accent2">
                <a:hueOff val="3901266"/>
                <a:satOff val="-4866"/>
                <a:lumOff val="1144"/>
                <a:alphaOff val="0"/>
                <a:shade val="51000"/>
                <a:satMod val="130000"/>
              </a:schemeClr>
            </a:gs>
            <a:gs pos="80000">
              <a:schemeClr val="accent2">
                <a:hueOff val="3901266"/>
                <a:satOff val="-4866"/>
                <a:lumOff val="1144"/>
                <a:alphaOff val="0"/>
                <a:shade val="93000"/>
                <a:satMod val="130000"/>
              </a:schemeClr>
            </a:gs>
            <a:gs pos="100000">
              <a:schemeClr val="accent2">
                <a:hueOff val="3901266"/>
                <a:satOff val="-4866"/>
                <a:lumOff val="114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3901266"/>
              <a:satOff val="-4866"/>
              <a:lumOff val="114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AA25FA5-D0C8-4741-8025-561533D8B8C3}">
      <dsp:nvSpPr>
        <dsp:cNvPr id="0" name=""/>
        <dsp:cNvSpPr/>
      </dsp:nvSpPr>
      <dsp:spPr>
        <a:xfrm>
          <a:off x="0" y="3169105"/>
          <a:ext cx="8640960" cy="6337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ХИВ инфекција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3169105"/>
        <a:ext cx="8640960" cy="633712"/>
      </dsp:txXfrm>
    </dsp:sp>
    <dsp:sp modelId="{0A21C6EF-A72C-4930-A4F8-13579D8F3875}">
      <dsp:nvSpPr>
        <dsp:cNvPr id="0" name=""/>
        <dsp:cNvSpPr/>
      </dsp:nvSpPr>
      <dsp:spPr>
        <a:xfrm>
          <a:off x="0" y="3802817"/>
          <a:ext cx="8640960" cy="0"/>
        </a:xfrm>
        <a:prstGeom prst="line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0C4FE73-37CE-491F-B84F-2FB35DA16412}">
      <dsp:nvSpPr>
        <dsp:cNvPr id="0" name=""/>
        <dsp:cNvSpPr/>
      </dsp:nvSpPr>
      <dsp:spPr>
        <a:xfrm>
          <a:off x="0" y="3802817"/>
          <a:ext cx="8640960" cy="6337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Неадекватна употреба антибиотика и резистентни сојеви бактерија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3802817"/>
        <a:ext cx="8640960" cy="6337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3E535B-F944-4B54-A093-707AC78618C5}">
      <dsp:nvSpPr>
        <dsp:cNvPr id="0" name=""/>
        <dsp:cNvSpPr/>
      </dsp:nvSpPr>
      <dsp:spPr>
        <a:xfrm>
          <a:off x="0" y="0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9B06EF-2C63-494D-BD15-8F781F2CB8D6}">
      <dsp:nvSpPr>
        <dsp:cNvPr id="0" name=""/>
        <dsp:cNvSpPr/>
      </dsp:nvSpPr>
      <dsp:spPr>
        <a:xfrm>
          <a:off x="0" y="0"/>
          <a:ext cx="8229600" cy="16631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CS" sz="2400" b="1" kern="12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ФАЗA КОМПЕ</a:t>
          </a:r>
          <a:r>
            <a:rPr lang="sr-Cyrl-CS" sz="2400" b="1" kern="12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НЗ</a:t>
          </a:r>
          <a:r>
            <a:rPr lang="sr-Latn-CS" sz="2400" b="1" kern="12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OВА</a:t>
          </a:r>
          <a:r>
            <a:rPr lang="sr-Cyrl-CS" sz="2400" b="1" kern="12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</a:t>
          </a:r>
          <a:r>
            <a:rPr lang="sr-Latn-CS" sz="2400" b="1" kern="12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OГ ШОКA 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(ранa фaзa у којoj се а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тив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рaју компензатoр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 ф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изи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олoшк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механиз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ми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кој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тежe да врa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т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e функције 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физи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олoшке o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вирe)</a:t>
          </a:r>
        </a:p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sr-Latn-C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8229600" cy="1663155"/>
      </dsp:txXfrm>
    </dsp:sp>
    <dsp:sp modelId="{9881A6C9-C935-4863-B8AD-5E7B9E597CA9}">
      <dsp:nvSpPr>
        <dsp:cNvPr id="0" name=""/>
        <dsp:cNvSpPr/>
      </dsp:nvSpPr>
      <dsp:spPr>
        <a:xfrm>
          <a:off x="0" y="1663155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DA59DB-575B-4359-83DB-0E0905E88643}">
      <dsp:nvSpPr>
        <dsp:cNvPr id="0" name=""/>
        <dsp:cNvSpPr/>
      </dsp:nvSpPr>
      <dsp:spPr>
        <a:xfrm>
          <a:off x="0" y="1663155"/>
          <a:ext cx="8229600" cy="16631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CS" sz="2400" b="1" kern="12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ФАЗA ДЕКОМПEН</a:t>
          </a:r>
          <a:r>
            <a:rPr lang="sr-Cyrl-CS" sz="2400" b="1" kern="12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</a:t>
          </a:r>
          <a:r>
            <a:rPr lang="sr-Latn-CS" sz="2400" b="1" kern="12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OВА</a:t>
          </a:r>
          <a:r>
            <a:rPr lang="sr-Cyrl-CS" sz="2400" b="1" kern="12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</a:t>
          </a:r>
          <a:r>
            <a:rPr lang="sr-Latn-CS" sz="2400" b="1" kern="12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OГ (ПРО</a:t>
          </a:r>
          <a:r>
            <a:rPr lang="sr-Cyrl-CS" sz="2400" b="1" kern="12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</a:t>
          </a:r>
          <a:r>
            <a:rPr lang="sr-Latn-CS" sz="2400" b="1" kern="12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ЕСИВНOГ) ШОКА 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(компензатoр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e 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eaкције слабe 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до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л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aзи 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до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падa aрте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ијског пр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т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иск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 и 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т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вне пeрфузијe</a:t>
          </a:r>
          <a:r>
            <a:rPr lang="sr-Cyrl-R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oсле чeга до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л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aзи 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до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ревe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з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иб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лн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х проме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 у o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гaнизм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с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рт</a:t>
          </a:r>
          <a:r>
            <a:rPr lang="sr-Cyrl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</a:t>
          </a:r>
          <a:r>
            <a:rPr lang="sr-Latn-C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).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663155"/>
        <a:ext cx="8229600" cy="16631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B12716-604B-48CA-A028-CABADD33DECF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0006FF-589A-4736-881A-26A2CD5199D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76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Др Предраг Чановић, ванр.проф.</a:t>
            </a:r>
          </a:p>
        </p:txBody>
      </p:sp>
      <p:sp>
        <p:nvSpPr>
          <p:cNvPr id="62976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11F49D-613D-4DA7-9DE7-919E4188040C}" type="slidenum">
              <a:rPr lang="en-US"/>
              <a:pPr/>
              <a:t>1</a:t>
            </a:fld>
            <a:endParaRPr lang="en-US"/>
          </a:p>
        </p:txBody>
      </p:sp>
      <p:sp>
        <p:nvSpPr>
          <p:cNvPr id="6297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976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7388"/>
            <a:ext cx="4568825" cy="34258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7388"/>
            <a:ext cx="4568825" cy="34258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7388"/>
            <a:ext cx="4568825" cy="34258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7388"/>
            <a:ext cx="4568825" cy="34258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7388"/>
            <a:ext cx="4568825" cy="34258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0006FF-589A-4736-881A-26A2CD5199DB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49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CC933-19A6-4B84-8BA1-A6BC563A319D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1996A-928F-4997-8863-43E482A867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CC933-19A6-4B84-8BA1-A6BC563A319D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1996A-928F-4997-8863-43E482A867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CC933-19A6-4B84-8BA1-A6BC563A319D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1996A-928F-4997-8863-43E482A867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09B6E-0928-4366-9024-EBBDB91B65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BE3427-9727-4A7D-9948-7FE5C9D5EC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1D582-E6D8-4DBA-932C-C2E35773F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339C79-EE7B-4978-B65E-408863817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8F7E4-238D-4E4D-9A63-163104F01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ABDB1B-E516-4F00-9489-18BC7F8B031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7660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A6CEC-2A57-446B-9EA5-E65EB33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37D93-604C-413C-8F05-0DEAC79881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2C432-32EE-453F-A13C-FEA8035B4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AC3D38-7EA0-4B30-831A-259FE94C4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3A8B47-FE5A-4433-B3FE-6CC20A6AA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97E517-5AC2-4FD5-B7D7-FC83039EFBE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62395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3B037-1E7C-4FC6-B7CD-8B093C71C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79805E-C57F-4661-B550-1E80E0CF62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261A04-9B1D-4305-A2D9-5B23510A3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28FFA4-AEB5-4980-83C9-15F5438FA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979769-8068-448E-B24F-7DC611AC3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F62948-2ABC-4783-A96E-5649C5CD12A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95536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DEE61-6971-4513-B2FD-1C843AA0A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2001C8-F719-48AF-A644-59ADC7465E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9EAEC0-1190-49F5-8011-5005EE8C02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FB5750-AC7D-47E9-8EE9-2B51F1F32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E8DD5-8763-44F6-903F-A742195C9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EC155A-CC3D-4785-BFBB-AFD803E5F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B38992-2A3C-4815-802F-5FCCD598FA7B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39476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A1ABA-3FD7-4247-A7EA-41174471A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CE6C0D-6E4B-4C9B-90B6-94056575EE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777C76-A127-4BCD-80E2-4C82C46A3F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4B72D6-CEEC-4054-A4B6-B65FAD280D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030C32-4BE7-4DDC-A036-E05083010B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D15935-2041-4D5D-BD41-047FA80D9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35DC550-D340-4547-8075-7625CCD00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0DECAC-FD59-49D0-B805-CEA1CB1DB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897CB4-803B-4D15-879F-D4E6F070FAE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0798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0F6216-4A44-40F0-A21B-B0AC03ADB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AC3A0F-7351-46FB-B7BB-B8FFF7428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5BA1B9-E241-41BB-95DB-1772C95B2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B70F85-32C7-4549-B5E4-65C51173E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D2BFB3-EBBF-4E57-9F9C-7D9762074D13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06619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7AC3D3-E734-4780-A0B0-01F5A38C2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845692-C6DA-453D-B5C3-9B36FADA3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49CB68-AEF9-4B3A-92CF-E5409487D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DE5D58-7FE1-4374-8670-18E06E8313E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82865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B0424-FB4B-4F1C-B7BE-A07798805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7D0739-0601-4AE0-B011-A6357F828A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E41B3B-8D02-474A-BCD8-A534419AA2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865EC6-7B78-4DE9-AD3C-1B8DEC4FB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506B06-7B11-4D19-86FA-423C3BBC9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00E080-B72A-4DD4-8331-87A41A6B3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F91D75-5C67-45E9-BC9D-BC2A0A6378D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1807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CC933-19A6-4B84-8BA1-A6BC563A319D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1996A-928F-4997-8863-43E482A867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0AD83-8CFE-4727-B014-9F50CF15C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500A53-2478-435E-8D22-30DA9F8D06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913396-AB73-4F93-8848-D6C452F6D8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6A88B-B945-416F-8011-B4CB4494D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3B9EA1-8659-4F1A-9116-5BEE9255E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DDCE58-F2F6-4919-AC2F-8F958D559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1E24C8-EAFF-42A9-8ACA-20B54E715F3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97521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908C4-6775-4B8E-8E66-836E31772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AA6252-11E7-4FBB-8807-D477C5D5DE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6FE981-578E-4302-A5DF-FD0462471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E4F1A-D6CE-441B-9658-639832B37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3F360-E29E-4FE9-8473-EEB946695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45F765-7243-4C64-96F1-7C3053613223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2541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508EBD-99E4-432E-83CE-B0A5D28BCE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61803C-B475-449B-B7F9-810C0F42FE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FD960D-E5AA-4A05-8798-D1C86C208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2C830E-36E2-4664-9478-603635D3D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AE3852-C7A2-4886-A46B-89075F716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35233A-D5B6-4C6F-88CF-44A1180D51E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2371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CC933-19A6-4B84-8BA1-A6BC563A319D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1996A-928F-4997-8863-43E482A867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CC933-19A6-4B84-8BA1-A6BC563A319D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1996A-928F-4997-8863-43E482A867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CC933-19A6-4B84-8BA1-A6BC563A319D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1996A-928F-4997-8863-43E482A867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CC933-19A6-4B84-8BA1-A6BC563A319D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1996A-928F-4997-8863-43E482A867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CC933-19A6-4B84-8BA1-A6BC563A319D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1996A-928F-4997-8863-43E482A867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CC933-19A6-4B84-8BA1-A6BC563A319D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1996A-928F-4997-8863-43E482A867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CC933-19A6-4B84-8BA1-A6BC563A319D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1996A-928F-4997-8863-43E482A867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CC933-19A6-4B84-8BA1-A6BC563A319D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1996A-928F-4997-8863-43E482A8679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9143E6-D981-48CA-8799-DEB58BFB1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CF003F-B9DF-4DA6-BA6D-28DAA5B890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A2E702-8E92-4943-97DA-6FBE7829D0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CC933-19A6-4B84-8BA1-A6BC563A319D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5E52C2-66DE-4918-AD44-6649DA9E7B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209DD2-4C52-4C52-8BA2-27E401CF63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1996A-928F-4997-8863-43E482A86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921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0524FED-891F-4BB2-B7F7-248A750972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"/>
          <a:stretch/>
        </p:blipFill>
        <p:spPr>
          <a:xfrm>
            <a:off x="20" y="-7619"/>
            <a:ext cx="9143979" cy="6887364"/>
          </a:xfrm>
          <a:prstGeom prst="rect">
            <a:avLst/>
          </a:prstGeom>
        </p:spPr>
      </p:pic>
      <p:sp>
        <p:nvSpPr>
          <p:cNvPr id="272394" name="Rectangle 272393">
            <a:extLst>
              <a:ext uri="{FF2B5EF4-FFF2-40B4-BE49-F238E27FC236}">
                <a16:creationId xmlns:a16="http://schemas.microsoft.com/office/drawing/2014/main" id="{4D60F200-5EB0-B223-2439-C96C67F0F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620"/>
            <a:ext cx="4174944" cy="6887364"/>
          </a:xfrm>
          <a:prstGeom prst="rect">
            <a:avLst/>
          </a:prstGeom>
          <a:gradFill flip="none" rotWithShape="1">
            <a:gsLst>
              <a:gs pos="21000">
                <a:srgbClr val="000000">
                  <a:alpha val="62000"/>
                </a:srgbClr>
              </a:gs>
              <a:gs pos="100000">
                <a:srgbClr val="000000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396" name="Rectangle 272395">
            <a:extLst>
              <a:ext uri="{FF2B5EF4-FFF2-40B4-BE49-F238E27FC236}">
                <a16:creationId xmlns:a16="http://schemas.microsoft.com/office/drawing/2014/main" id="{74067CD3-146F-6228-E362-39AA720C2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08502" y="1500874"/>
            <a:ext cx="6887365" cy="3870356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  <a:alpha val="91000"/>
                </a:schemeClr>
              </a:gs>
              <a:gs pos="83000">
                <a:schemeClr val="accent5">
                  <a:alpha val="0"/>
                </a:schemeClr>
              </a:gs>
            </a:gsLst>
            <a:lin ang="51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272398" name="Rectangle 272397">
            <a:extLst>
              <a:ext uri="{FF2B5EF4-FFF2-40B4-BE49-F238E27FC236}">
                <a16:creationId xmlns:a16="http://schemas.microsoft.com/office/drawing/2014/main" id="{271C7E5C-A0F8-E9FA-56DB-31A257FD4E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-7648"/>
            <a:ext cx="1559634" cy="6865647"/>
          </a:xfrm>
          <a:prstGeom prst="rect">
            <a:avLst/>
          </a:prstGeom>
          <a:gradFill flip="none" rotWithShape="1">
            <a:gsLst>
              <a:gs pos="5000">
                <a:schemeClr val="accent5"/>
              </a:gs>
              <a:gs pos="49000">
                <a:schemeClr val="accent5">
                  <a:alpha val="0"/>
                </a:schemeClr>
              </a:gs>
            </a:gsLst>
            <a:lin ang="21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400" name="Rectangle 272399">
            <a:extLst>
              <a:ext uri="{FF2B5EF4-FFF2-40B4-BE49-F238E27FC236}">
                <a16:creationId xmlns:a16="http://schemas.microsoft.com/office/drawing/2014/main" id="{33F70A3C-4474-2A39-470C-FD55A88375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780082" y="3068761"/>
            <a:ext cx="3378495" cy="3789239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60000">
                <a:schemeClr val="accent5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272402" name="Rectangle 272401">
            <a:extLst>
              <a:ext uri="{FF2B5EF4-FFF2-40B4-BE49-F238E27FC236}">
                <a16:creationId xmlns:a16="http://schemas.microsoft.com/office/drawing/2014/main" id="{BAC3F7D4-9613-0E1F-901C-98FE831DEB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6580917" y="-6485"/>
            <a:ext cx="2570370" cy="6879745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49000">
                <a:schemeClr val="accent5">
                  <a:lumMod val="60000"/>
                  <a:lumOff val="40000"/>
                  <a:alpha val="0"/>
                </a:schemeClr>
              </a:gs>
            </a:gsLst>
            <a:lin ang="1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404" name="Rectangle 272403">
            <a:extLst>
              <a:ext uri="{FF2B5EF4-FFF2-40B4-BE49-F238E27FC236}">
                <a16:creationId xmlns:a16="http://schemas.microsoft.com/office/drawing/2014/main" id="{AFD5167C-AF48-26F0-7A9F-3F7643374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738276" y="464574"/>
            <a:ext cx="3682024" cy="9158579"/>
          </a:xfrm>
          <a:prstGeom prst="rect">
            <a:avLst/>
          </a:prstGeom>
          <a:gradFill>
            <a:gsLst>
              <a:gs pos="0">
                <a:schemeClr val="accent5"/>
              </a:gs>
              <a:gs pos="65000">
                <a:schemeClr val="accent2"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406" name="Rectangle 272405">
            <a:extLst>
              <a:ext uri="{FF2B5EF4-FFF2-40B4-BE49-F238E27FC236}">
                <a16:creationId xmlns:a16="http://schemas.microsoft.com/office/drawing/2014/main" id="{87B30A01-FCA8-86A5-A840-C32A3BE2ED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4" y="-7639"/>
            <a:ext cx="3659866" cy="6887373"/>
          </a:xfrm>
          <a:prstGeom prst="rect">
            <a:avLst/>
          </a:prstGeom>
          <a:gradFill>
            <a:gsLst>
              <a:gs pos="0">
                <a:schemeClr val="accent2">
                  <a:alpha val="70000"/>
                </a:schemeClr>
              </a:gs>
              <a:gs pos="44000">
                <a:schemeClr val="accent5">
                  <a:lumMod val="60000"/>
                  <a:lumOff val="40000"/>
                  <a:alpha val="0"/>
                </a:schemeClr>
              </a:gs>
            </a:gsLst>
            <a:lin ang="9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5BF9AB-C75B-4EB3-A9F0-0050D8487710}"/>
              </a:ext>
            </a:extLst>
          </p:cNvPr>
          <p:cNvSpPr txBox="1">
            <a:spLocks/>
          </p:cNvSpPr>
          <p:nvPr/>
        </p:nvSpPr>
        <p:spPr>
          <a:xfrm>
            <a:off x="131088" y="1347040"/>
            <a:ext cx="5934748" cy="14703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  <a:spcAft>
                <a:spcPts val="600"/>
              </a:spcAft>
            </a:pPr>
            <a:endParaRPr lang="sr-Latn-R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90000"/>
              </a:lnSpc>
              <a:spcAft>
                <a:spcPts val="600"/>
              </a:spcAft>
            </a:pPr>
            <a:endParaRPr lang="sr-Latn-R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90000"/>
              </a:lnSpc>
              <a:spcAft>
                <a:spcPts val="600"/>
              </a:spcAft>
            </a:pPr>
            <a:endParaRPr lang="sr-Latn-R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90000"/>
              </a:lnSpc>
              <a:spcAft>
                <a:spcPts val="600"/>
              </a:spcAft>
            </a:pPr>
            <a:endParaRPr lang="sr-Latn-R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90000"/>
              </a:lnSpc>
              <a:spcAft>
                <a:spcPts val="600"/>
              </a:spcAft>
            </a:pPr>
            <a:endParaRPr lang="sr-Latn-R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СЕПСА-SEPSIS</a:t>
            </a:r>
            <a:endParaRPr lang="sr-Latn-R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sr-Latn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Doc. dr Ivana Raković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28A698CD-7EAC-4632-A73B-C3E288243C00}" type="slidenum">
              <a:rPr lang="en-US">
                <a:solidFill>
                  <a:srgbClr val="FFFFFF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</a:t>
            </a:fld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5048" name="Rectangle 21504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01777" y="365125"/>
            <a:ext cx="8013573" cy="13255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sr-Latn-CS" sz="36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Најчешћа места </a:t>
            </a:r>
            <a:r>
              <a:rPr lang="sr-Cyrl-CS" sz="36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примарне </a:t>
            </a:r>
            <a:r>
              <a:rPr lang="sr-Latn-CS" sz="36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инфекције</a:t>
            </a:r>
            <a:endParaRPr lang="en-US" sz="3600" b="1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5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8650" y="1929383"/>
            <a:ext cx="7886700" cy="4563491"/>
          </a:xfrm>
        </p:spPr>
        <p:txBody>
          <a:bodyPr>
            <a:normAutofit fontScale="92500" lnSpcReduction="20000"/>
          </a:bodyPr>
          <a:lstStyle/>
          <a:p>
            <a:pPr marL="324000" indent="324000">
              <a:lnSpc>
                <a:spcPct val="120000"/>
              </a:lnSpc>
              <a:spcBef>
                <a:spcPts val="600"/>
              </a:spcBef>
            </a:pPr>
            <a:r>
              <a:rPr lang="sr-Cyrl-CS" sz="26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ПЛУЋА</a:t>
            </a:r>
            <a:r>
              <a:rPr lang="en-US" sz="26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(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S.</a:t>
            </a:r>
            <a:r>
              <a:rPr lang="sr-Latn-C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neumoniae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H.influenzae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</a:t>
            </a:r>
            <a:r>
              <a:rPr lang="sr-Latn-C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Legionella,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Chlamidia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….gram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negativni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bacili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</a:t>
            </a:r>
            <a:endParaRPr lang="sr-Latn-CS" sz="2600" i="1" dirty="0">
              <a:effectLst/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24000" indent="324000">
              <a:lnSpc>
                <a:spcPct val="120000"/>
              </a:lnSpc>
              <a:spcBef>
                <a:spcPts val="600"/>
              </a:spcBef>
            </a:pPr>
            <a:r>
              <a:rPr lang="sr-Latn-CS" sz="26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</a:t>
            </a:r>
            <a:r>
              <a:rPr lang="sr-Cyrl-CS" sz="26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БДОМЕН</a:t>
            </a:r>
            <a:r>
              <a:rPr lang="en-US" sz="26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(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E. coli, Bacteroides fragilis….gram neg.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bacili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anaerobi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sr-Latn-C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Candida sp</a:t>
            </a:r>
            <a:r>
              <a:rPr lang="en-US" sz="26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.)</a:t>
            </a:r>
            <a:endParaRPr lang="sr-Latn-CS" sz="2600" dirty="0">
              <a:effectLst/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24000" indent="324000">
              <a:lnSpc>
                <a:spcPct val="120000"/>
              </a:lnSpc>
              <a:spcBef>
                <a:spcPts val="600"/>
              </a:spcBef>
            </a:pPr>
            <a:r>
              <a:rPr lang="sr-Cyrl-CS" sz="26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УРОГЕНИТАЛНИ ТРАКТ</a:t>
            </a:r>
            <a:r>
              <a:rPr lang="en-US" sz="26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(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E. coli, Klebsiella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sp</a:t>
            </a:r>
            <a:r>
              <a:rPr lang="sr-Latn-C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  <a:r>
              <a:rPr lang="sr-Latn-C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Enterobacter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sp</a:t>
            </a:r>
            <a:r>
              <a:rPr lang="sr-Latn-C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  <a:r>
              <a:rPr lang="sr-Latn-C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Proteus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sp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….gram neg.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bacili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sr-Latn-C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i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Ent</a:t>
            </a:r>
            <a:r>
              <a:rPr lang="sr-Latn-C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rococcus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sp</a:t>
            </a:r>
            <a:r>
              <a:rPr lang="en-US" sz="26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.)   </a:t>
            </a:r>
            <a:endParaRPr lang="sr-Latn-CS" sz="2600" dirty="0">
              <a:effectLst/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24000" indent="324000">
              <a:lnSpc>
                <a:spcPct val="120000"/>
              </a:lnSpc>
              <a:spcBef>
                <a:spcPts val="600"/>
              </a:spcBef>
            </a:pPr>
            <a:r>
              <a:rPr lang="sr-Latn-CS" sz="26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</a:t>
            </a:r>
            <a:r>
              <a:rPr lang="sr-Cyrl-CS" sz="26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ОЖА </a:t>
            </a:r>
            <a:r>
              <a:rPr lang="sr-Latn-CS" sz="26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/ </a:t>
            </a:r>
            <a:r>
              <a:rPr lang="sr-Cyrl-CS" sz="26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мека ткива</a:t>
            </a:r>
            <a:r>
              <a:rPr lang="en-US" sz="26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(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S. pyogenes, S. aureus, Clostridium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sp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….gram neg.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bacili</a:t>
            </a:r>
            <a:r>
              <a:rPr lang="sr-Cyrl-C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S. aureus</a:t>
            </a:r>
            <a:r>
              <a:rPr lang="en-US" sz="26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</a:t>
            </a:r>
          </a:p>
          <a:p>
            <a:pPr marL="324000" indent="324000">
              <a:lnSpc>
                <a:spcPct val="120000"/>
              </a:lnSpc>
              <a:spcBef>
                <a:spcPts val="600"/>
              </a:spcBef>
            </a:pPr>
            <a:r>
              <a:rPr lang="sr-Cyrl-CS" sz="26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ИНФИЦИРАНИ </a:t>
            </a:r>
            <a:r>
              <a:rPr lang="sr-Cyrl-RS" sz="2600" dirty="0">
                <a:solidFill>
                  <a:schemeClr val="accent2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ИНТРАВАСКУЛАРНИ </a:t>
            </a:r>
            <a:r>
              <a:rPr lang="sr-Cyrl-CS" sz="26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КАТЕТЕРИ</a:t>
            </a:r>
            <a:r>
              <a:rPr lang="sr-Latn-CS" sz="26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sr-Latn-CS" sz="26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(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S. aureus</a:t>
            </a:r>
            <a:r>
              <a:rPr lang="sr-Latn-CS" sz="26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</a:t>
            </a:r>
            <a:endParaRPr lang="sr-Latn-CS" sz="2600" dirty="0">
              <a:effectLst/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en-US" sz="1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">
            <a:extLst>
              <a:ext uri="{FF2B5EF4-FFF2-40B4-BE49-F238E27FC236}">
                <a16:creationId xmlns:a16="http://schemas.microsoft.com/office/drawing/2014/main" id="{624BECC3-9A68-4286-8A1C-0FA6629EB9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5857965"/>
              </p:ext>
            </p:extLst>
          </p:nvPr>
        </p:nvGraphicFramePr>
        <p:xfrm>
          <a:off x="815416" y="300797"/>
          <a:ext cx="8036160" cy="6912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" name="Document" r:id="rId3" imgW="5188077" imgH="5025234" progId="Word.Document.8">
                  <p:embed/>
                </p:oleObj>
              </mc:Choice>
              <mc:Fallback>
                <p:oleObj name="Document" r:id="rId3" imgW="5188077" imgH="5025234" progId="Word.Document.8">
                  <p:embed/>
                  <p:pic>
                    <p:nvPicPr>
                      <p:cNvPr id="16386" name="Object 2">
                        <a:extLst>
                          <a:ext uri="{FF2B5EF4-FFF2-40B4-BE49-F238E27FC236}">
                            <a16:creationId xmlns:a16="http://schemas.microsoft.com/office/drawing/2014/main" id="{BA5BC3B4-875B-44CE-BDE8-359D31827E0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416" y="300797"/>
                        <a:ext cx="8036160" cy="69127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C855CE72-4FEE-4A8F-9DBD-66FB3833E6A1}"/>
              </a:ext>
            </a:extLst>
          </p:cNvPr>
          <p:cNvSpPr txBox="1"/>
          <p:nvPr/>
        </p:nvSpPr>
        <p:spPr>
          <a:xfrm>
            <a:off x="291494" y="102125"/>
            <a:ext cx="8561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8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Обљења/стања из којих најчешће настаје сепса</a:t>
            </a:r>
            <a:endParaRPr lang="en-US" sz="28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8947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2216" name="Rectangle 222215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38" name="Rectangle 2">
            <a:extLst>
              <a:ext uri="{FF2B5EF4-FFF2-40B4-BE49-F238E27FC236}">
                <a16:creationId xmlns:a16="http://schemas.microsoft.com/office/drawing/2014/main" id="{DC448479-69AA-40FF-94A2-2580A881EC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r>
              <a:rPr lang="sr-Latn-CS" altLang="en-US" sz="36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Патогенеза сепсе</a:t>
            </a:r>
            <a:endParaRPr lang="en-US" altLang="en-US" sz="3600" b="1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22218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211" name="Rectangle 3">
            <a:extLst>
              <a:ext uri="{FF2B5EF4-FFF2-40B4-BE49-F238E27FC236}">
                <a16:creationId xmlns:a16="http://schemas.microsoft.com/office/drawing/2014/main" id="{71515C8D-C143-42DC-8362-AC237CA010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01777" y="1665261"/>
            <a:ext cx="8318694" cy="4827613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defRPr/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узрочници: бактерије (грам позитивне и грам негативне),</a:t>
            </a:r>
            <a:endParaRPr lang="sr-Latn-R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defRPr/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неопходно: примарно жариште (фурункул, тонзилитис, отитис, мастоидитис, зубни гранулом, пнеумонија, ендокардитис, холециститис, аднекситис итд.),</a:t>
            </a:r>
            <a:endParaRPr lang="sr-Latn-R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defRPr/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за појаву сепсе важна је: локализација жаришта, вируленција узрочника и отпорност организма,</a:t>
            </a:r>
            <a:endParaRPr lang="sr-Latn-R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defRPr/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из примарног жаришта бактерије доспевају у крв тако што се претходно створи септични тромбофлебитис, од кога настају септични емболуси који путем крви одлазе у разне органе (секундарна септичка жаришта),</a:t>
            </a:r>
            <a:endParaRPr lang="sr-Latn-R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defRPr/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патофизиолошки аспект сепсе: бактерије покрећу биолошки процес у организму („системски инфламаторни одговор“) током којег долази до ослобађања бројних медијатора запаљења који делују на различите органе што у крајњој линији доводи до мултиорганске дисфункције (МОДС).</a:t>
            </a:r>
            <a:endParaRPr lang="sr-Latn-C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sr-Latn-C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sr-Latn-C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4545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7759" y="480060"/>
            <a:ext cx="8428482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A09061-3D29-4A3B-8808-075D8714DA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009" y="643467"/>
            <a:ext cx="7051981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9493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A7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7759" y="480060"/>
            <a:ext cx="8428482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895A50-2277-4D07-BFC9-7EB014FBB5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8225" y="643467"/>
            <a:ext cx="4707549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8714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42EECC-BCFD-4615-A6E7-81FDB5170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91758"/>
            <a:ext cx="8229600" cy="1143000"/>
          </a:xfrm>
          <a:ln w="28575"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br>
              <a:rPr lang="sr-Cyrl-RS" altLang="en-US" sz="44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sr-Latn-CS" altLang="en-US" sz="3600" b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ФАЗЕ ШОКА</a:t>
            </a:r>
            <a:br>
              <a:rPr lang="sr-Latn-CS" altLang="en-US" sz="44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en-US" dirty="0"/>
          </a:p>
        </p:txBody>
      </p:sp>
      <p:graphicFrame>
        <p:nvGraphicFramePr>
          <p:cNvPr id="6" name="TextBox 3">
            <a:extLst>
              <a:ext uri="{FF2B5EF4-FFF2-40B4-BE49-F238E27FC236}">
                <a16:creationId xmlns:a16="http://schemas.microsoft.com/office/drawing/2014/main" id="{4B93F7B4-F673-9032-1D6C-5FB362700BA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6774319"/>
              </p:ext>
            </p:extLst>
          </p:nvPr>
        </p:nvGraphicFramePr>
        <p:xfrm>
          <a:off x="457200" y="1758873"/>
          <a:ext cx="8229600" cy="3326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807873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EA933B-F388-4C6C-9BDF-17FFF3A1F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>
              <a:lnSpc>
                <a:spcPct val="90000"/>
              </a:lnSpc>
            </a:pPr>
            <a:br>
              <a:rPr lang="en-US" sz="29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КОМПЕНЗОВАНИ ШОК</a:t>
            </a:r>
            <a:br>
              <a:rPr lang="en-US" sz="29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29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5B2DF1-964B-47FA-9277-826440BC3BA5}"/>
              </a:ext>
            </a:extLst>
          </p:cNvPr>
          <p:cNvSpPr txBox="1"/>
          <p:nvPr/>
        </p:nvSpPr>
        <p:spPr>
          <a:xfrm>
            <a:off x="628650" y="1929384"/>
            <a:ext cx="7886700" cy="4251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31400" algn="ctr">
              <a:lnSpc>
                <a:spcPct val="90000"/>
              </a:lnSpc>
              <a:spcBef>
                <a:spcPts val="480"/>
              </a:spcBef>
              <a:defRPr/>
            </a:pPr>
            <a:r>
              <a:rPr lang="en-US" altLang="en-US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НЕУРОХУМОРАЛНИ КОМПЕНЗАТОРНИ МЕХАНИЗМИ</a:t>
            </a:r>
          </a:p>
          <a:p>
            <a:pPr marL="360000" indent="-228600" algn="just">
              <a:lnSpc>
                <a:spcPct val="90000"/>
              </a:lnSpc>
              <a:spcBef>
                <a:spcPts val="480"/>
              </a:spcBef>
              <a:buFont typeface="Arial" panose="020B0604020202020204" pitchFamily="34" charset="0"/>
              <a:buChar char="•"/>
              <a:defRPr/>
            </a:pPr>
            <a:endParaRPr lang="en-US" altLang="en-US" sz="2000" b="1" dirty="0">
              <a:solidFill>
                <a:schemeClr val="accent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8600" indent="-457200" algn="just">
              <a:lnSpc>
                <a:spcPct val="90000"/>
              </a:lnSpc>
              <a:spcBef>
                <a:spcPts val="480"/>
              </a:spcBef>
              <a:buFont typeface="+mj-lt"/>
              <a:buAutoNum type="arabicPeriod"/>
              <a:defRPr/>
            </a:pPr>
            <a:r>
              <a:rPr lang="en-US" altLang="en-US" sz="2000" b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СТИМУЛАЦИЈА СИМПАТИКУСА </a:t>
            </a:r>
            <a:r>
              <a:rPr lang="en-US" altLang="en-US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барорецептори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аортокаротидној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регији</a:t>
            </a:r>
            <a:endParaRPr lang="en-US" altLang="en-US" sz="2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spcBef>
                <a:spcPts val="480"/>
              </a:spcBef>
              <a:defRPr/>
            </a:pPr>
            <a:endParaRPr lang="sr-Latn-RS" altLang="en-US" sz="20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spcBef>
                <a:spcPts val="480"/>
              </a:spcBef>
              <a:defRPr/>
            </a:pPr>
            <a:r>
              <a:rPr lang="en-US" altLang="en-US" sz="20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Вазоконстрикција</a:t>
            </a:r>
            <a:r>
              <a:rPr lang="en-US" altLang="en-US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sz="20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кожи</a:t>
            </a:r>
            <a:r>
              <a:rPr lang="en-US" altLang="en-US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бубрезима</a:t>
            </a:r>
            <a:r>
              <a:rPr lang="en-US" altLang="en-US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спланхичној</a:t>
            </a:r>
            <a:r>
              <a:rPr lang="en-US" altLang="en-US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регији→повећање</a:t>
            </a:r>
            <a:r>
              <a:rPr lang="en-US" altLang="en-US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волумена</a:t>
            </a:r>
            <a:r>
              <a:rPr lang="en-US" altLang="en-US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крви</a:t>
            </a:r>
            <a:r>
              <a:rPr lang="en-US" altLang="en-US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en-US" altLang="en-US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виталне</a:t>
            </a:r>
            <a:r>
              <a:rPr lang="en-US" altLang="en-US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регионе</a:t>
            </a:r>
            <a:r>
              <a:rPr lang="en-US" altLang="en-US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тела</a:t>
            </a:r>
            <a:r>
              <a:rPr lang="en-US" altLang="en-US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sz="20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мозак</a:t>
            </a:r>
            <a:r>
              <a:rPr lang="en-US" altLang="en-US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0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срце</a:t>
            </a:r>
            <a:r>
              <a:rPr lang="en-US" altLang="en-US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altLang="en-US" sz="20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spcBef>
                <a:spcPts val="480"/>
              </a:spcBef>
              <a:defRPr/>
            </a:pPr>
            <a:endParaRPr lang="sr-Latn-R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spcBef>
                <a:spcPts val="480"/>
              </a:spcBef>
              <a:defRPr/>
            </a:pPr>
            <a:r>
              <a:rPr lang="en-US" altLang="en-US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ВЕНОКОНСТРИКЦИЈА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→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повећање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прилива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крви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срце</a:t>
            </a:r>
            <a:endParaRPr lang="sr-Latn-R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spcBef>
                <a:spcPts val="480"/>
              </a:spcBef>
              <a:defRPr/>
            </a:pPr>
            <a:r>
              <a:rPr lang="en-US" altLang="en-US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ПОВЕЋАЊЕ ЕФИКАСНОСТИ СРЦА КАО ПУМПЕ 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повећањ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контрактилности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повећање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фреквенције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повећање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надражљивости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миокарда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повећање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тонуса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миокарда</a:t>
            </a:r>
            <a:endParaRPr lang="en-US" altLang="en-US" sz="2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6409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EA933B-F388-4C6C-9BDF-17FFF3A1F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>
              <a:lnSpc>
                <a:spcPct val="90000"/>
              </a:lnSpc>
            </a:pPr>
            <a:br>
              <a:rPr lang="en-US" sz="29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КОМПЕНЗОВАНИ ШОК</a:t>
            </a:r>
            <a:br>
              <a:rPr lang="en-US" sz="29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29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5B2DF1-964B-47FA-9277-826440BC3BA5}"/>
              </a:ext>
            </a:extLst>
          </p:cNvPr>
          <p:cNvSpPr txBox="1"/>
          <p:nvPr/>
        </p:nvSpPr>
        <p:spPr>
          <a:xfrm>
            <a:off x="628650" y="1929384"/>
            <a:ext cx="7886700" cy="4251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indent="-609600" algn="ctr">
              <a:lnSpc>
                <a:spcPct val="90000"/>
              </a:lnSpc>
              <a:buFont typeface="Monotype Sorts" charset="2"/>
              <a:buNone/>
              <a:defRPr/>
            </a:pPr>
            <a:r>
              <a:rPr lang="sr-Cyrl-RS" altLang="en-US" sz="2000" b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НЕУРОХУМОРАЛНИ КОМПЕНЗАТОРНИ МЕХАНИЗМИ</a:t>
            </a:r>
          </a:p>
          <a:p>
            <a:pPr marL="609600" indent="-609600">
              <a:lnSpc>
                <a:spcPct val="90000"/>
              </a:lnSpc>
              <a:buFont typeface="Monotype Sorts" charset="2"/>
              <a:buNone/>
              <a:defRPr/>
            </a:pPr>
            <a:endParaRPr lang="sr-Cyrl-RS" altLang="en-US" sz="2000" b="1" dirty="0">
              <a:solidFill>
                <a:schemeClr val="accent2"/>
              </a:solidFill>
              <a:effectLst/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24000" indent="-609600">
              <a:spcBef>
                <a:spcPts val="0"/>
              </a:spcBef>
              <a:buFont typeface="Monotype Sorts" charset="2"/>
              <a:buNone/>
              <a:defRPr/>
            </a:pPr>
            <a:r>
              <a:rPr lang="en-US" altLang="en-US" sz="2000" b="1" dirty="0">
                <a:solidFill>
                  <a:schemeClr val="accent2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</a:t>
            </a:r>
            <a:r>
              <a:rPr lang="sr-Cyrl-RS" altLang="en-US" sz="2000" b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en-US" sz="2000" b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АКТИВАЦИЈА СИСТЕМА РЕНИН-АНГИОТЕНЗИН </a:t>
            </a:r>
            <a:r>
              <a:rPr lang="ru-RU" altLang="en-US" sz="20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(рецептори у јукстагломеруларном апарату бубрега)</a:t>
            </a:r>
          </a:p>
          <a:p>
            <a:pPr marL="131400" algn="ctr">
              <a:lnSpc>
                <a:spcPct val="90000"/>
              </a:lnSpc>
              <a:spcBef>
                <a:spcPts val="480"/>
              </a:spcBef>
              <a:defRPr/>
            </a:pPr>
            <a:endParaRPr lang="en-US" altLang="en-US" sz="2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9833E8-2C93-4DBE-B466-9766FF5D56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3212976"/>
            <a:ext cx="3401863" cy="3487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7839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EA933B-F388-4C6C-9BDF-17FFF3A1F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>
              <a:lnSpc>
                <a:spcPct val="90000"/>
              </a:lnSpc>
            </a:pPr>
            <a:br>
              <a:rPr lang="en-US" sz="29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КОМПЕНЗОВАНИ ШОК</a:t>
            </a:r>
            <a:br>
              <a:rPr lang="en-US" sz="29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29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5B2DF1-964B-47FA-9277-826440BC3BA5}"/>
              </a:ext>
            </a:extLst>
          </p:cNvPr>
          <p:cNvSpPr txBox="1"/>
          <p:nvPr/>
        </p:nvSpPr>
        <p:spPr>
          <a:xfrm>
            <a:off x="628650" y="1929384"/>
            <a:ext cx="7886700" cy="4251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31400" algn="ctr">
              <a:lnSpc>
                <a:spcPct val="90000"/>
              </a:lnSpc>
              <a:spcBef>
                <a:spcPts val="480"/>
              </a:spcBef>
              <a:defRPr/>
            </a:pPr>
            <a:r>
              <a:rPr lang="en-US" altLang="en-US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НЕУРОХУМОРАЛНИ КОМПЕНЗАТОРНИ МЕХАНИЗМИ</a:t>
            </a:r>
          </a:p>
          <a:p>
            <a:pPr marL="360000" indent="-228600" algn="just">
              <a:lnSpc>
                <a:spcPct val="90000"/>
              </a:lnSpc>
              <a:spcBef>
                <a:spcPts val="480"/>
              </a:spcBef>
              <a:buFont typeface="Arial" panose="020B0604020202020204" pitchFamily="34" charset="0"/>
              <a:buChar char="•"/>
              <a:defRPr/>
            </a:pPr>
            <a:endParaRPr lang="en-US" altLang="en-US" sz="20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2000" indent="-609600">
              <a:lnSpc>
                <a:spcPct val="90000"/>
              </a:lnSpc>
              <a:buFont typeface="Monotype Sorts" charset="2"/>
              <a:buNone/>
              <a:defRPr/>
            </a:pPr>
            <a:r>
              <a:rPr lang="en-US" altLang="en-US" sz="2000" b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3</a:t>
            </a:r>
            <a:r>
              <a:rPr lang="sr-Cyrl-RS" altLang="en-US" sz="2000" b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en-US" sz="2000" b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ПОЈАЧАНО ЛУЧЕЊЕ “ХОРМОНА СТРЕСА” ИЗ НАДБУБРЕЖНИХ </a:t>
            </a:r>
            <a:r>
              <a:rPr lang="en-US" altLang="en-US" sz="2000" b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</a:t>
            </a:r>
            <a:r>
              <a:rPr lang="ru-RU" altLang="en-US" sz="2000" b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ЖЛЕЗДИ</a:t>
            </a:r>
          </a:p>
          <a:p>
            <a:pPr marL="609600" indent="-609600">
              <a:lnSpc>
                <a:spcPct val="90000"/>
              </a:lnSpc>
              <a:buFont typeface="Monotype Sorts" charset="2"/>
              <a:buNone/>
              <a:defRPr/>
            </a:pPr>
            <a:endParaRPr lang="ru-RU" altLang="en-US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-609600">
              <a:lnSpc>
                <a:spcPct val="90000"/>
              </a:lnSpc>
              <a:buFont typeface="Monotype Sorts" charset="2"/>
              <a:buNone/>
              <a:defRPr/>
            </a:pPr>
            <a:r>
              <a:rPr lang="ru-RU" altLang="en-US" sz="2000" b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КАТЕХОЛАМИНИ  </a:t>
            </a:r>
            <a:r>
              <a:rPr lang="ru-RU" altLang="en-US" sz="20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</a:t>
            </a:r>
            <a:r>
              <a:rPr lang="ru-RU" altLang="en-US" sz="2000" b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0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имају исто позитивно дејство на срце, доводе до </a:t>
            </a:r>
            <a:r>
              <a:rPr lang="ru-RU" altLang="en-US" sz="2000" b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вазоконстрикције, липолизе и гликогенолизе </a:t>
            </a:r>
            <a:r>
              <a:rPr lang="ru-RU" altLang="en-US" sz="20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 организму</a:t>
            </a:r>
            <a:endParaRPr lang="en-US" altLang="en-US" sz="2000" dirty="0">
              <a:effectLst/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-609600">
              <a:lnSpc>
                <a:spcPct val="90000"/>
              </a:lnSpc>
              <a:buFont typeface="Monotype Sorts" charset="2"/>
              <a:buNone/>
              <a:defRPr/>
            </a:pPr>
            <a:endParaRPr lang="en-US" altLang="en-US" sz="2000" b="1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-609600">
              <a:lnSpc>
                <a:spcPct val="90000"/>
              </a:lnSpc>
              <a:buFont typeface="Monotype Sorts" charset="2"/>
              <a:buNone/>
              <a:defRPr/>
            </a:pPr>
            <a:r>
              <a:rPr lang="ru-RU" altLang="en-US" sz="2000" b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ГЛУКОКОРТИКОИДИ И МИНЕРАЛОКОРТИКОИДИ</a:t>
            </a:r>
            <a:r>
              <a:rPr lang="ru-RU" altLang="en-US" sz="20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 </a:t>
            </a:r>
            <a:r>
              <a:rPr lang="ru-RU" altLang="en-US" sz="20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стимулишу катаболизам гликогена и протеина, ретенцију Nа+ и воде у бубрезима</a:t>
            </a:r>
          </a:p>
        </p:txBody>
      </p:sp>
    </p:spTree>
    <p:extLst>
      <p:ext uri="{BB962C8B-B14F-4D97-AF65-F5344CB8AC3E}">
        <p14:creationId xmlns:p14="http://schemas.microsoft.com/office/powerpoint/2010/main" val="35698742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77D07C71-6BE8-4CE8-872C-4E8A894AFAD9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09600" indent="-609600" algn="l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altLang="en-US" sz="3200" b="1" kern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КОМПЕНЗОВАНИ ШОК</a:t>
            </a:r>
          </a:p>
        </p:txBody>
      </p:sp>
      <p:sp>
        <p:nvSpPr>
          <p:cNvPr id="18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A58150-1A4B-41FD-8124-4D4F0AD51161}"/>
              </a:ext>
            </a:extLst>
          </p:cNvPr>
          <p:cNvSpPr txBox="1"/>
          <p:nvPr/>
        </p:nvSpPr>
        <p:spPr>
          <a:xfrm>
            <a:off x="628650" y="1929384"/>
            <a:ext cx="7886700" cy="4251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en-US" sz="1900" dirty="0">
              <a:effectLst/>
            </a:endParaRP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набројани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имају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циљ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повећају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волумен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циркулишуће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течности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прилив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крви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срце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уз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истовремено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повећање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контрактилне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функције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срца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што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доводи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одржавања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минутног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волумена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подизања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артеријске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тензије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корекције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почетног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стимулуса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20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32"/>
    </mc:Choice>
    <mc:Fallback xmlns="">
      <p:transition spd="slow" advTm="19532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6" name="Group 17415">
            <a:extLst>
              <a:ext uri="{FF2B5EF4-FFF2-40B4-BE49-F238E27FC236}">
                <a16:creationId xmlns:a16="http://schemas.microsoft.com/office/drawing/2014/main" id="{8DD77349-6ADE-99FE-8E04-12919EE56F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29768"/>
            <a:ext cx="9151630" cy="1519356"/>
            <a:chOff x="-1" y="-29768"/>
            <a:chExt cx="12202175" cy="1519356"/>
          </a:xfrm>
        </p:grpSpPr>
        <p:sp>
          <p:nvSpPr>
            <p:cNvPr id="17417" name="Rectangle 17416">
              <a:extLst>
                <a:ext uri="{FF2B5EF4-FFF2-40B4-BE49-F238E27FC236}">
                  <a16:creationId xmlns:a16="http://schemas.microsoft.com/office/drawing/2014/main" id="{D5B2B92C-44DF-B41D-C67A-EBF175DF52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5341412" y="-5371175"/>
              <a:ext cx="1519350" cy="12202174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18" name="Rectangle 17417">
              <a:extLst>
                <a:ext uri="{FF2B5EF4-FFF2-40B4-BE49-F238E27FC236}">
                  <a16:creationId xmlns:a16="http://schemas.microsoft.com/office/drawing/2014/main" id="{341EB2F1-D26A-D7C9-E9AC-B63BE629A2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8917093" y="-1801610"/>
              <a:ext cx="1507122" cy="5063040"/>
            </a:xfrm>
            <a:prstGeom prst="rect">
              <a:avLst/>
            </a:prstGeom>
            <a:gradFill>
              <a:gsLst>
                <a:gs pos="5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19" name="Rectangle 17418">
              <a:extLst>
                <a:ext uri="{FF2B5EF4-FFF2-40B4-BE49-F238E27FC236}">
                  <a16:creationId xmlns:a16="http://schemas.microsoft.com/office/drawing/2014/main" id="{96D16430-53D3-47E5-F4B8-B441E710D4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3100712" y="-3130481"/>
              <a:ext cx="1519356" cy="7720782"/>
            </a:xfrm>
            <a:prstGeom prst="rect">
              <a:avLst/>
            </a:prstGeom>
            <a:gradFill>
              <a:gsLst>
                <a:gs pos="2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57518" y="301843"/>
            <a:ext cx="7857832" cy="1003532"/>
          </a:xfrm>
        </p:spPr>
        <p:txBody>
          <a:bodyPr anchor="ctr">
            <a:normAutofit/>
          </a:bodyPr>
          <a:lstStyle/>
          <a:p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sr-Cyrl-CS" sz="3600" b="1" dirty="0">
                <a:solidFill>
                  <a:srgbClr val="FFFFFF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Дефиниција</a:t>
            </a:r>
            <a:endParaRPr lang="en-US" sz="3600" b="1" dirty="0">
              <a:solidFill>
                <a:srgbClr val="FFFFFF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6895" y="1649505"/>
            <a:ext cx="6419077" cy="3673576"/>
          </a:xfrm>
        </p:spPr>
        <p:txBody>
          <a:bodyPr>
            <a:noAutofit/>
          </a:bodyPr>
          <a:lstStyle/>
          <a:p>
            <a:pPr algn="just"/>
            <a:r>
              <a:rPr lang="ru-RU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Инфекција</a:t>
            </a:r>
            <a:r>
              <a:rPr lang="ru-RU" sz="24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је инфламаторни одговор који настаје због инвазије и размножавања инфективног узрочника у организму човека</a:t>
            </a:r>
            <a:endParaRPr lang="sr-Latn-RS" sz="24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effectLst/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Бактеријемија</a:t>
            </a:r>
            <a:r>
              <a:rPr lang="sr-Latn-CS" sz="24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sr-Cyrl-RS" sz="24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је</a:t>
            </a:r>
            <a:r>
              <a:rPr lang="sr-Latn-CS" sz="24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присуство и размножавање бактерија у крви</a:t>
            </a:r>
            <a:r>
              <a:rPr lang="sr-Latn-CS" sz="24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може бити пролазна и интермитентна</a:t>
            </a:r>
            <a:endParaRPr lang="sr-Latn-RS" sz="2400" dirty="0">
              <a:effectLst/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effectLst/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Септикемија</a:t>
            </a:r>
            <a:r>
              <a:rPr lang="ru-RU" sz="24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је системска болест изазвана ширењем</a:t>
            </a:r>
            <a:r>
              <a:rPr lang="sr-Latn-CS" sz="24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микроорганизама и њихових токсина</a:t>
            </a:r>
            <a:r>
              <a:rPr lang="sr-Latn-RS" sz="24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sr-Cyrl-RS" sz="24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крвљу</a:t>
            </a:r>
            <a:endParaRPr lang="ru-RU" sz="2400" dirty="0">
              <a:effectLst/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77D07C71-6BE8-4CE8-872C-4E8A894AFAD9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09600" indent="-609600" algn="l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altLang="en-US" sz="3200" b="1" kern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КОМПЕНЗОВАНИ ШОК</a:t>
            </a:r>
          </a:p>
        </p:txBody>
      </p:sp>
      <p:sp>
        <p:nvSpPr>
          <p:cNvPr id="18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A58150-1A4B-41FD-8124-4D4F0AD51161}"/>
              </a:ext>
            </a:extLst>
          </p:cNvPr>
          <p:cNvSpPr txBox="1"/>
          <p:nvPr/>
        </p:nvSpPr>
        <p:spPr>
          <a:xfrm>
            <a:off x="628650" y="1929384"/>
            <a:ext cx="7886700" cy="4251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sr-Latn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Вазоконстрикција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као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последица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симпатичке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катехоламинске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стимулације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компензованој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фази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шока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остварује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нивоу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микроциркулације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контракцијом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прекапиларних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посткапиларних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сфинктера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37774A-7B4A-4B44-8766-585CF73AF6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6084" y="3750786"/>
            <a:ext cx="4032448" cy="2859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07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32"/>
    </mc:Choice>
    <mc:Fallback xmlns="">
      <p:transition spd="slow" advTm="19532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60FA5AC0-F5EE-4ED2-AF53-E8A20D2C5D51}"/>
              </a:ext>
            </a:extLst>
          </p:cNvPr>
          <p:cNvSpPr txBox="1">
            <a:spLocks noChangeArrowheads="1"/>
          </p:cNvSpPr>
          <p:nvPr/>
        </p:nvSpPr>
        <p:spPr>
          <a:xfrm>
            <a:off x="251520" y="718954"/>
            <a:ext cx="5040560" cy="9349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09600" indent="-609600" algn="l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altLang="en-US" sz="3200" b="1" kern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КОМПЕНЗОВАНИ ШОК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650D18FE-0824-4A46-B22C-A86B52E578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458" y="2372868"/>
            <a:ext cx="2441321" cy="18288"/>
          </a:xfrm>
          <a:custGeom>
            <a:avLst/>
            <a:gdLst>
              <a:gd name="connsiteX0" fmla="*/ 0 w 2441321"/>
              <a:gd name="connsiteY0" fmla="*/ 0 h 18288"/>
              <a:gd name="connsiteX1" fmla="*/ 585917 w 2441321"/>
              <a:gd name="connsiteY1" fmla="*/ 0 h 18288"/>
              <a:gd name="connsiteX2" fmla="*/ 1196247 w 2441321"/>
              <a:gd name="connsiteY2" fmla="*/ 0 h 18288"/>
              <a:gd name="connsiteX3" fmla="*/ 1806578 w 2441321"/>
              <a:gd name="connsiteY3" fmla="*/ 0 h 18288"/>
              <a:gd name="connsiteX4" fmla="*/ 2441321 w 2441321"/>
              <a:gd name="connsiteY4" fmla="*/ 0 h 18288"/>
              <a:gd name="connsiteX5" fmla="*/ 2441321 w 2441321"/>
              <a:gd name="connsiteY5" fmla="*/ 18288 h 18288"/>
              <a:gd name="connsiteX6" fmla="*/ 1830991 w 2441321"/>
              <a:gd name="connsiteY6" fmla="*/ 18288 h 18288"/>
              <a:gd name="connsiteX7" fmla="*/ 1269487 w 2441321"/>
              <a:gd name="connsiteY7" fmla="*/ 18288 h 18288"/>
              <a:gd name="connsiteX8" fmla="*/ 707983 w 2441321"/>
              <a:gd name="connsiteY8" fmla="*/ 18288 h 18288"/>
              <a:gd name="connsiteX9" fmla="*/ 0 w 2441321"/>
              <a:gd name="connsiteY9" fmla="*/ 18288 h 18288"/>
              <a:gd name="connsiteX10" fmla="*/ 0 w 2441321"/>
              <a:gd name="connsiteY10" fmla="*/ 0 h 18288"/>
              <a:gd name="connsiteX0" fmla="*/ 0 w 2441321"/>
              <a:gd name="connsiteY0" fmla="*/ 0 h 18288"/>
              <a:gd name="connsiteX1" fmla="*/ 585917 w 2441321"/>
              <a:gd name="connsiteY1" fmla="*/ 0 h 18288"/>
              <a:gd name="connsiteX2" fmla="*/ 1123008 w 2441321"/>
              <a:gd name="connsiteY2" fmla="*/ 0 h 18288"/>
              <a:gd name="connsiteX3" fmla="*/ 1782164 w 2441321"/>
              <a:gd name="connsiteY3" fmla="*/ 0 h 18288"/>
              <a:gd name="connsiteX4" fmla="*/ 2441321 w 2441321"/>
              <a:gd name="connsiteY4" fmla="*/ 0 h 18288"/>
              <a:gd name="connsiteX5" fmla="*/ 2441321 w 2441321"/>
              <a:gd name="connsiteY5" fmla="*/ 18288 h 18288"/>
              <a:gd name="connsiteX6" fmla="*/ 1879817 w 2441321"/>
              <a:gd name="connsiteY6" fmla="*/ 18288 h 18288"/>
              <a:gd name="connsiteX7" fmla="*/ 1318313 w 2441321"/>
              <a:gd name="connsiteY7" fmla="*/ 18288 h 18288"/>
              <a:gd name="connsiteX8" fmla="*/ 659157 w 2441321"/>
              <a:gd name="connsiteY8" fmla="*/ 18288 h 18288"/>
              <a:gd name="connsiteX9" fmla="*/ 0 w 2441321"/>
              <a:gd name="connsiteY9" fmla="*/ 18288 h 18288"/>
              <a:gd name="connsiteX10" fmla="*/ 0 w 2441321"/>
              <a:gd name="connsiteY10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41321" h="18288" fill="none" extrusionOk="0">
                <a:moveTo>
                  <a:pt x="0" y="0"/>
                </a:moveTo>
                <a:cubicBezTo>
                  <a:pt x="280302" y="-6619"/>
                  <a:pt x="363201" y="4913"/>
                  <a:pt x="585917" y="0"/>
                </a:cubicBezTo>
                <a:cubicBezTo>
                  <a:pt x="832357" y="-10107"/>
                  <a:pt x="996738" y="-34312"/>
                  <a:pt x="1196247" y="0"/>
                </a:cubicBezTo>
                <a:cubicBezTo>
                  <a:pt x="1357180" y="16623"/>
                  <a:pt x="1575042" y="-11041"/>
                  <a:pt x="1806578" y="0"/>
                </a:cubicBezTo>
                <a:cubicBezTo>
                  <a:pt x="2016334" y="246"/>
                  <a:pt x="2239353" y="-8732"/>
                  <a:pt x="2441321" y="0"/>
                </a:cubicBezTo>
                <a:cubicBezTo>
                  <a:pt x="2441188" y="8366"/>
                  <a:pt x="2440365" y="10017"/>
                  <a:pt x="2441321" y="18288"/>
                </a:cubicBezTo>
                <a:cubicBezTo>
                  <a:pt x="2159375" y="49009"/>
                  <a:pt x="2054495" y="45666"/>
                  <a:pt x="1830991" y="18288"/>
                </a:cubicBezTo>
                <a:cubicBezTo>
                  <a:pt x="1615846" y="7509"/>
                  <a:pt x="1521674" y="-5422"/>
                  <a:pt x="1269487" y="18288"/>
                </a:cubicBezTo>
                <a:cubicBezTo>
                  <a:pt x="1019660" y="53960"/>
                  <a:pt x="886911" y="42351"/>
                  <a:pt x="707983" y="18288"/>
                </a:cubicBezTo>
                <a:cubicBezTo>
                  <a:pt x="523434" y="27321"/>
                  <a:pt x="307885" y="34316"/>
                  <a:pt x="0" y="18288"/>
                </a:cubicBezTo>
                <a:cubicBezTo>
                  <a:pt x="-595" y="11182"/>
                  <a:pt x="-5" y="6307"/>
                  <a:pt x="0" y="0"/>
                </a:cubicBezTo>
                <a:close/>
              </a:path>
              <a:path w="2441321" h="18288" stroke="0" extrusionOk="0">
                <a:moveTo>
                  <a:pt x="0" y="0"/>
                </a:moveTo>
                <a:cubicBezTo>
                  <a:pt x="212126" y="-10265"/>
                  <a:pt x="442910" y="-11728"/>
                  <a:pt x="585917" y="0"/>
                </a:cubicBezTo>
                <a:cubicBezTo>
                  <a:pt x="724579" y="21751"/>
                  <a:pt x="879365" y="-33198"/>
                  <a:pt x="1123008" y="0"/>
                </a:cubicBezTo>
                <a:cubicBezTo>
                  <a:pt x="1377247" y="11220"/>
                  <a:pt x="1597861" y="-34280"/>
                  <a:pt x="1782164" y="0"/>
                </a:cubicBezTo>
                <a:cubicBezTo>
                  <a:pt x="1975975" y="-3055"/>
                  <a:pt x="2116392" y="-15531"/>
                  <a:pt x="2441321" y="0"/>
                </a:cubicBezTo>
                <a:cubicBezTo>
                  <a:pt x="2441666" y="6144"/>
                  <a:pt x="2441358" y="10525"/>
                  <a:pt x="2441321" y="18288"/>
                </a:cubicBezTo>
                <a:cubicBezTo>
                  <a:pt x="2180658" y="18322"/>
                  <a:pt x="2084222" y="5934"/>
                  <a:pt x="1879817" y="18288"/>
                </a:cubicBezTo>
                <a:cubicBezTo>
                  <a:pt x="1668182" y="16222"/>
                  <a:pt x="1551159" y="-6477"/>
                  <a:pt x="1318313" y="18288"/>
                </a:cubicBezTo>
                <a:cubicBezTo>
                  <a:pt x="1059871" y="56395"/>
                  <a:pt x="901959" y="23831"/>
                  <a:pt x="659157" y="18288"/>
                </a:cubicBezTo>
                <a:cubicBezTo>
                  <a:pt x="444692" y="28483"/>
                  <a:pt x="245032" y="39882"/>
                  <a:pt x="0" y="18288"/>
                </a:cubicBezTo>
                <a:cubicBezTo>
                  <a:pt x="-11" y="10485"/>
                  <a:pt x="-221" y="3288"/>
                  <a:pt x="0" y="0"/>
                </a:cubicBezTo>
                <a:close/>
              </a:path>
              <a:path w="2441321" h="18288" fill="none" stroke="0" extrusionOk="0">
                <a:moveTo>
                  <a:pt x="0" y="0"/>
                </a:moveTo>
                <a:cubicBezTo>
                  <a:pt x="265389" y="-22361"/>
                  <a:pt x="344845" y="-65"/>
                  <a:pt x="585917" y="0"/>
                </a:cubicBezTo>
                <a:cubicBezTo>
                  <a:pt x="858472" y="13102"/>
                  <a:pt x="949265" y="-8078"/>
                  <a:pt x="1196247" y="0"/>
                </a:cubicBezTo>
                <a:cubicBezTo>
                  <a:pt x="1379248" y="30707"/>
                  <a:pt x="1585336" y="24963"/>
                  <a:pt x="1806578" y="0"/>
                </a:cubicBezTo>
                <a:cubicBezTo>
                  <a:pt x="1986731" y="-19207"/>
                  <a:pt x="2264933" y="16601"/>
                  <a:pt x="2441321" y="0"/>
                </a:cubicBezTo>
                <a:cubicBezTo>
                  <a:pt x="2441440" y="8687"/>
                  <a:pt x="2440452" y="9944"/>
                  <a:pt x="2441321" y="18288"/>
                </a:cubicBezTo>
                <a:cubicBezTo>
                  <a:pt x="2149099" y="27348"/>
                  <a:pt x="2027305" y="56470"/>
                  <a:pt x="1830991" y="18288"/>
                </a:cubicBezTo>
                <a:cubicBezTo>
                  <a:pt x="1614571" y="-18764"/>
                  <a:pt x="1500998" y="10727"/>
                  <a:pt x="1269487" y="18288"/>
                </a:cubicBezTo>
                <a:cubicBezTo>
                  <a:pt x="1042399" y="37834"/>
                  <a:pt x="927922" y="45822"/>
                  <a:pt x="707983" y="18288"/>
                </a:cubicBezTo>
                <a:cubicBezTo>
                  <a:pt x="502575" y="-5380"/>
                  <a:pt x="350393" y="34499"/>
                  <a:pt x="0" y="18288"/>
                </a:cubicBezTo>
                <a:cubicBezTo>
                  <a:pt x="-394" y="12154"/>
                  <a:pt x="907" y="668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41321"/>
                      <a:gd name="connsiteY0" fmla="*/ 0 h 18288"/>
                      <a:gd name="connsiteX1" fmla="*/ 585917 w 2441321"/>
                      <a:gd name="connsiteY1" fmla="*/ 0 h 18288"/>
                      <a:gd name="connsiteX2" fmla="*/ 1196247 w 2441321"/>
                      <a:gd name="connsiteY2" fmla="*/ 0 h 18288"/>
                      <a:gd name="connsiteX3" fmla="*/ 1806578 w 2441321"/>
                      <a:gd name="connsiteY3" fmla="*/ 0 h 18288"/>
                      <a:gd name="connsiteX4" fmla="*/ 2441321 w 2441321"/>
                      <a:gd name="connsiteY4" fmla="*/ 0 h 18288"/>
                      <a:gd name="connsiteX5" fmla="*/ 2441321 w 2441321"/>
                      <a:gd name="connsiteY5" fmla="*/ 18288 h 18288"/>
                      <a:gd name="connsiteX6" fmla="*/ 1830991 w 2441321"/>
                      <a:gd name="connsiteY6" fmla="*/ 18288 h 18288"/>
                      <a:gd name="connsiteX7" fmla="*/ 1269487 w 2441321"/>
                      <a:gd name="connsiteY7" fmla="*/ 18288 h 18288"/>
                      <a:gd name="connsiteX8" fmla="*/ 707983 w 2441321"/>
                      <a:gd name="connsiteY8" fmla="*/ 18288 h 18288"/>
                      <a:gd name="connsiteX9" fmla="*/ 0 w 2441321"/>
                      <a:gd name="connsiteY9" fmla="*/ 18288 h 18288"/>
                      <a:gd name="connsiteX10" fmla="*/ 0 w 2441321"/>
                      <a:gd name="connsiteY10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41321" h="18288" fill="none" extrusionOk="0">
                        <a:moveTo>
                          <a:pt x="0" y="0"/>
                        </a:moveTo>
                        <a:cubicBezTo>
                          <a:pt x="273217" y="-17533"/>
                          <a:pt x="355785" y="-4171"/>
                          <a:pt x="585917" y="0"/>
                        </a:cubicBezTo>
                        <a:cubicBezTo>
                          <a:pt x="816049" y="4171"/>
                          <a:pt x="991446" y="-9419"/>
                          <a:pt x="1196247" y="0"/>
                        </a:cubicBezTo>
                        <a:cubicBezTo>
                          <a:pt x="1401048" y="9419"/>
                          <a:pt x="1589984" y="-731"/>
                          <a:pt x="1806578" y="0"/>
                        </a:cubicBezTo>
                        <a:cubicBezTo>
                          <a:pt x="2023172" y="731"/>
                          <a:pt x="2247754" y="8393"/>
                          <a:pt x="2441321" y="0"/>
                        </a:cubicBezTo>
                        <a:cubicBezTo>
                          <a:pt x="2441167" y="8655"/>
                          <a:pt x="2440437" y="9975"/>
                          <a:pt x="2441321" y="18288"/>
                        </a:cubicBezTo>
                        <a:cubicBezTo>
                          <a:pt x="2169723" y="30506"/>
                          <a:pt x="2045712" y="39140"/>
                          <a:pt x="1830991" y="18288"/>
                        </a:cubicBezTo>
                        <a:cubicBezTo>
                          <a:pt x="1616270" y="-2564"/>
                          <a:pt x="1505876" y="3949"/>
                          <a:pt x="1269487" y="18288"/>
                        </a:cubicBezTo>
                        <a:cubicBezTo>
                          <a:pt x="1033098" y="32627"/>
                          <a:pt x="908661" y="41191"/>
                          <a:pt x="707983" y="18288"/>
                        </a:cubicBezTo>
                        <a:cubicBezTo>
                          <a:pt x="507305" y="-4615"/>
                          <a:pt x="333592" y="20759"/>
                          <a:pt x="0" y="18288"/>
                        </a:cubicBezTo>
                        <a:cubicBezTo>
                          <a:pt x="-688" y="11716"/>
                          <a:pt x="875" y="6357"/>
                          <a:pt x="0" y="0"/>
                        </a:cubicBezTo>
                        <a:close/>
                      </a:path>
                      <a:path w="2441321" h="18288" stroke="0" extrusionOk="0">
                        <a:moveTo>
                          <a:pt x="0" y="0"/>
                        </a:moveTo>
                        <a:cubicBezTo>
                          <a:pt x="207071" y="-14617"/>
                          <a:pt x="444194" y="-15606"/>
                          <a:pt x="585917" y="0"/>
                        </a:cubicBezTo>
                        <a:cubicBezTo>
                          <a:pt x="727640" y="15606"/>
                          <a:pt x="904326" y="-79"/>
                          <a:pt x="1123008" y="0"/>
                        </a:cubicBezTo>
                        <a:cubicBezTo>
                          <a:pt x="1341690" y="79"/>
                          <a:pt x="1600014" y="10401"/>
                          <a:pt x="1782164" y="0"/>
                        </a:cubicBezTo>
                        <a:cubicBezTo>
                          <a:pt x="1964314" y="-10401"/>
                          <a:pt x="2143537" y="-21488"/>
                          <a:pt x="2441321" y="0"/>
                        </a:cubicBezTo>
                        <a:cubicBezTo>
                          <a:pt x="2441735" y="5928"/>
                          <a:pt x="2441551" y="11133"/>
                          <a:pt x="2441321" y="18288"/>
                        </a:cubicBezTo>
                        <a:cubicBezTo>
                          <a:pt x="2166745" y="28773"/>
                          <a:pt x="2078726" y="15476"/>
                          <a:pt x="1879817" y="18288"/>
                        </a:cubicBezTo>
                        <a:cubicBezTo>
                          <a:pt x="1680908" y="21100"/>
                          <a:pt x="1548770" y="-4127"/>
                          <a:pt x="1318313" y="18288"/>
                        </a:cubicBezTo>
                        <a:cubicBezTo>
                          <a:pt x="1087856" y="40703"/>
                          <a:pt x="894613" y="3927"/>
                          <a:pt x="659157" y="18288"/>
                        </a:cubicBezTo>
                        <a:cubicBezTo>
                          <a:pt x="423701" y="32649"/>
                          <a:pt x="246611" y="33975"/>
                          <a:pt x="0" y="18288"/>
                        </a:cubicBezTo>
                        <a:cubicBezTo>
                          <a:pt x="-348" y="10388"/>
                          <a:pt x="-12" y="3969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B0C6B4-8970-440C-9C65-E57F61F387F6}"/>
              </a:ext>
            </a:extLst>
          </p:cNvPr>
          <p:cNvSpPr txBox="1"/>
          <p:nvPr/>
        </p:nvSpPr>
        <p:spPr>
          <a:xfrm>
            <a:off x="251520" y="2391156"/>
            <a:ext cx="4094226" cy="400617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285750" indent="-2286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Капиларна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вазоконстрикција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доводи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повећања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периферног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отпора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крвно-судовном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систему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што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доприноси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подизању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артеријске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тензије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286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Осим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тога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смањује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хидростатски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притисак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капиларима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долази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помака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течности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интерстицијума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капиларе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тај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начин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повећава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запремина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течности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sz="2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циркулацији</a:t>
            </a:r>
            <a:r>
              <a:rPr lang="en-US" altLang="en-US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19D489-D179-4F6F-9E34-5A062F63AC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365" y="1653914"/>
            <a:ext cx="4094226" cy="4390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2538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7031" name="Rectangle 257030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77D07C71-6BE8-4CE8-872C-4E8A894AFAD9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09600" indent="-609600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altLang="en-US" sz="3200" b="1" kern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ДЕКОМПЕНЗОВАНИ ШОК</a:t>
            </a:r>
          </a:p>
        </p:txBody>
      </p:sp>
      <p:sp>
        <p:nvSpPr>
          <p:cNvPr id="257033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026" name="Rectangle 2">
            <a:extLst>
              <a:ext uri="{FF2B5EF4-FFF2-40B4-BE49-F238E27FC236}">
                <a16:creationId xmlns:a16="http://schemas.microsoft.com/office/drawing/2014/main" id="{AE6A6E7B-0E85-4367-BB57-30E021D899F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28650" y="1929384"/>
            <a:ext cx="7886700" cy="4251960"/>
          </a:xfrm>
        </p:spPr>
        <p:txBody>
          <a:bodyPr vert="horz" lIns="91440" tIns="45720" rIns="91440" bIns="45720" rtlCol="0">
            <a:normAutofit fontScale="92500"/>
          </a:bodyPr>
          <a:lstStyle/>
          <a:p>
            <a:pPr marL="0" indent="-228600" algn="just">
              <a:lnSpc>
                <a:spcPct val="90000"/>
              </a:lnSpc>
              <a:defRPr/>
            </a:pP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Капиларна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вазоконстрикција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погоршава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исхемију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ткива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Исхемија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хипоксија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одражавају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енергетски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метаболизам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стање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ендотелних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ћелија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самих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капилара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Долази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попуштања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артериоларних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прекапиларних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сфинтера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вазодилатације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Крв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почиње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задржава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микроциркулацији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што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доводи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несразмера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између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волумена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циркулишуће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крви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повећане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запремине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циркулаторног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Последица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тога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релативна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хиповолемија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-228600" algn="just">
              <a:lnSpc>
                <a:spcPct val="90000"/>
              </a:lnSpc>
              <a:defRPr/>
            </a:pP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90000"/>
              </a:lnSpc>
              <a:buNone/>
              <a:defRPr/>
            </a:pP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Због</a:t>
            </a:r>
            <a:r>
              <a:rPr lang="en-US" altLang="en-US" sz="2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вазодилатације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повећања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количине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крви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капиларима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повећава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хидростатски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притисак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њима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долази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филтрације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течности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капилара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итерстицијум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што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додатно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погоршава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хиповолемију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40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хипотензију</a:t>
            </a:r>
            <a:r>
              <a:rPr lang="en-US" altLang="en-US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609600" indent="-228600">
              <a:lnSpc>
                <a:spcPct val="90000"/>
              </a:lnSpc>
              <a:defRPr/>
            </a:pPr>
            <a:endParaRPr lang="en-US" altLang="en-US" sz="1900" b="1" dirty="0">
              <a:effectLst/>
            </a:endParaRPr>
          </a:p>
          <a:p>
            <a:pPr marL="609600" indent="-228600">
              <a:lnSpc>
                <a:spcPct val="90000"/>
              </a:lnSpc>
              <a:spcBef>
                <a:spcPts val="0"/>
              </a:spcBef>
              <a:defRPr/>
            </a:pPr>
            <a:endParaRPr lang="en-US" altLang="en-US" sz="1900" b="1" dirty="0">
              <a:effectLst/>
            </a:endParaRPr>
          </a:p>
          <a:p>
            <a:pPr marL="609600" indent="-228600">
              <a:lnSpc>
                <a:spcPct val="90000"/>
              </a:lnSpc>
              <a:defRPr/>
            </a:pPr>
            <a:endParaRPr lang="en-US" altLang="en-US" sz="1900" dirty="0"/>
          </a:p>
        </p:txBody>
      </p:sp>
    </p:spTree>
    <p:extLst>
      <p:ext uri="{BB962C8B-B14F-4D97-AF65-F5344CB8AC3E}">
        <p14:creationId xmlns:p14="http://schemas.microsoft.com/office/powerpoint/2010/main" val="405670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32"/>
    </mc:Choice>
    <mc:Fallback xmlns="">
      <p:transition spd="slow" advTm="19532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7031" name="Rectangle 257030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77D07C71-6BE8-4CE8-872C-4E8A894AFAD9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09600" indent="-609600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altLang="en-US" sz="3200" b="1" kern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ДЕКОМПЕНЗОВАНИ ШОК</a:t>
            </a:r>
          </a:p>
        </p:txBody>
      </p:sp>
      <p:sp>
        <p:nvSpPr>
          <p:cNvPr id="257033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026" name="Rectangle 2">
            <a:extLst>
              <a:ext uri="{FF2B5EF4-FFF2-40B4-BE49-F238E27FC236}">
                <a16:creationId xmlns:a16="http://schemas.microsoft.com/office/drawing/2014/main" id="{AE6A6E7B-0E85-4367-BB57-30E021D899F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28650" y="1929384"/>
            <a:ext cx="7886700" cy="4251960"/>
          </a:xfr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indent="-228600" algn="just">
              <a:lnSpc>
                <a:spcPct val="90000"/>
              </a:lnSpc>
            </a:pP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Дуготрајна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исхемија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доводи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оштећења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ендотелних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ћелија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капилара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парализе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прекапиларних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посткапиларних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сфинктера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када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престају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реагују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неурохуморалне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стимулусе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вазомоторног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центра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-228600" algn="just">
              <a:lnSpc>
                <a:spcPct val="120000"/>
              </a:lnSpc>
              <a:spcBef>
                <a:spcPts val="600"/>
              </a:spcBef>
            </a:pPr>
            <a:endParaRPr lang="en-US" altLang="en-US" sz="2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algn="just">
              <a:lnSpc>
                <a:spcPct val="90000"/>
              </a:lnSpc>
            </a:pP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Велика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количина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крви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задржава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широко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дилатираном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капиларном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базену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угрожавајући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енергетске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метаболичке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процесе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свим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ћелијама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организму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-228600" algn="just">
              <a:lnSpc>
                <a:spcPct val="120000"/>
              </a:lnSpc>
              <a:spcBef>
                <a:spcPts val="600"/>
              </a:spcBef>
            </a:pPr>
            <a:endParaRPr lang="en-US" altLang="en-US" sz="2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algn="just">
              <a:lnSpc>
                <a:spcPct val="90000"/>
              </a:lnSpc>
            </a:pP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Генерализована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хипоперфузија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одражава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ћелије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срца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Смањена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продукција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енергије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њима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слаби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њихову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контрактилну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функцију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срце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ослабљено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пумпа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ионако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смањену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количину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крви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системску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циркулацију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што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додатно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погоршава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перфузију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ткива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доводи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хипоксијског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оштећења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ћелија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4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circulus </a:t>
            </a:r>
            <a:r>
              <a:rPr lang="en-US" altLang="en-US" sz="2400" i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vitiosus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609600" indent="-228600" algn="just">
              <a:lnSpc>
                <a:spcPct val="90000"/>
              </a:lnSpc>
              <a:defRPr/>
            </a:pPr>
            <a:endParaRPr lang="en-US" altLang="en-US" sz="20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228600">
              <a:lnSpc>
                <a:spcPct val="90000"/>
              </a:lnSpc>
              <a:spcBef>
                <a:spcPts val="0"/>
              </a:spcBef>
              <a:defRPr/>
            </a:pPr>
            <a:endParaRPr lang="en-US" altLang="en-US" sz="1900" b="1" dirty="0">
              <a:effectLst/>
            </a:endParaRPr>
          </a:p>
          <a:p>
            <a:pPr marL="609600" indent="-228600">
              <a:lnSpc>
                <a:spcPct val="90000"/>
              </a:lnSpc>
              <a:defRPr/>
            </a:pPr>
            <a:endParaRPr lang="en-US" altLang="en-US" sz="1900" dirty="0"/>
          </a:p>
        </p:txBody>
      </p:sp>
    </p:spTree>
    <p:extLst>
      <p:ext uri="{BB962C8B-B14F-4D97-AF65-F5344CB8AC3E}">
        <p14:creationId xmlns:p14="http://schemas.microsoft.com/office/powerpoint/2010/main" val="133750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32"/>
    </mc:Choice>
    <mc:Fallback xmlns="">
      <p:transition spd="slow" advTm="19532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776" name="Rectangle 32775">
            <a:extLst>
              <a:ext uri="{FF2B5EF4-FFF2-40B4-BE49-F238E27FC236}">
                <a16:creationId xmlns:a16="http://schemas.microsoft.com/office/drawing/2014/main" id="{47942995-B07F-4636-9A06-C6A104B26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771" name="Text Box 3">
            <a:extLst>
              <a:ext uri="{FF2B5EF4-FFF2-40B4-BE49-F238E27FC236}">
                <a16:creationId xmlns:a16="http://schemas.microsoft.com/office/drawing/2014/main" id="{E598C31A-CC40-48E5-80DD-D37AEF45B5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763" y="2984992"/>
            <a:ext cx="4115707" cy="265135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5000"/>
              <a:buFont typeface="Monotype Sorts" charset="2"/>
              <a:buChar char="u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Monotype Sorts" charset="2"/>
              <a:buChar char="F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en-US" sz="2000" b="1" kern="1200" dirty="0">
                <a:solidFill>
                  <a:schemeClr val="tx1"/>
                </a:solidFill>
                <a:ea typeface="+mj-ea"/>
                <a:cs typeface="Times New Roman" panose="02020603050405020304" pitchFamily="18" charset="0"/>
              </a:rPr>
              <a:t>СИНДРОМ МУЛТИПЛЕ ОРГАНСКЕ ДИСФУНКЦИЈЕ (МОДС)</a:t>
            </a:r>
          </a:p>
        </p:txBody>
      </p:sp>
      <p:grpSp>
        <p:nvGrpSpPr>
          <p:cNvPr id="32778" name="Group 32777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2984992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32779" name="Rectangle 32778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780" name="Rectangle 32779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781" name="Rectangle 32780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783" name="Rectangle 32782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785" name="Rectangle 32784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4357" y="391886"/>
            <a:ext cx="4507025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770" name="Picture 2" descr="hipovolemijski">
            <a:extLst>
              <a:ext uri="{FF2B5EF4-FFF2-40B4-BE49-F238E27FC236}">
                <a16:creationId xmlns:a16="http://schemas.microsoft.com/office/drawing/2014/main" id="{342886E7-108F-4B92-8EF0-F2C377A7A3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36087" y="666728"/>
            <a:ext cx="3363563" cy="5465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48642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799" name="Rectangle 33798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801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794" name="Rectangle 2">
            <a:extLst>
              <a:ext uri="{FF2B5EF4-FFF2-40B4-BE49-F238E27FC236}">
                <a16:creationId xmlns:a16="http://schemas.microsoft.com/office/drawing/2014/main" id="{5A51D015-1CEE-499F-9F94-259307711CF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28650" y="1929384"/>
            <a:ext cx="7886700" cy="425196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/>
          <a:p>
            <a:pPr marL="457200" algn="just">
              <a:lnSpc>
                <a:spcPct val="90000"/>
              </a:lnSpc>
            </a:pP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 МУЛТИОРГАНСКЕ ДИСФУНКЦИЈЕ (МОДС)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прогресивни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функције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два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више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органских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altLang="en-US" sz="2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90000"/>
              </a:lnSpc>
            </a:pPr>
            <a:endParaRPr lang="sr-Latn-R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90000"/>
              </a:lnSpc>
            </a:pP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Најчешћи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узроци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МОДС-а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су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сепса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септички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шок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sr-Latn-R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90000"/>
              </a:lnSpc>
            </a:pPr>
            <a:endParaRPr lang="sr-Latn-RS" altLang="en-US" sz="2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90000"/>
              </a:lnSpc>
            </a:pP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Централни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патофизиолошки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догађај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МОДС-у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покретање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неконтролисаног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системског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инфламаторног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одговора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као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реакција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организма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стрес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инфекцију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(СИРС).</a:t>
            </a:r>
          </a:p>
          <a:p>
            <a:pPr indent="-228600" algn="just">
              <a:lnSpc>
                <a:spcPct val="90000"/>
              </a:lnSpc>
            </a:pPr>
            <a:endParaRPr lang="en-US" altLang="en-US" sz="20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2341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BF8E64-C888-4201-957A-FE7C71B08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7" y="365125"/>
            <a:ext cx="8373558" cy="1325563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sr-Latn-CS" altLang="en-US" sz="1200" b="1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sr-Latn-CS" altLang="en-US" sz="1200" b="1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sr-Latn-CS" altLang="en-US" sz="2800" b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r>
              <a:rPr lang="sr-Latn-CS" altLang="en-US" sz="3200" b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ОШТЕЋЕЊА ПОЈЕДИНИХ ОРГАНА У ШОКУ</a:t>
            </a:r>
            <a:br>
              <a:rPr lang="sr-Latn-CS" altLang="en-US" sz="2800" b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br>
              <a:rPr lang="sr-Latn-CS" altLang="en-US" sz="1200" b="1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en-US" sz="1200" dirty="0"/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D2CB37-F6E1-43C7-ABA2-4C0DA2BD8A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29384"/>
            <a:ext cx="7886700" cy="4251960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  <a:spcBef>
                <a:spcPts val="600"/>
              </a:spcBef>
            </a:pPr>
            <a:r>
              <a:rPr lang="sr-Latn-CS" altLang="en-US" sz="2000" b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БУБРЕЗИ</a:t>
            </a:r>
            <a:r>
              <a:rPr lang="en-US" altLang="en-US" sz="2000" b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sz="20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– акутна некроза тубула и акутна бубрежна инсуфицијенција са олигуријом, ануријом и поремећајем електролита.</a:t>
            </a:r>
          </a:p>
          <a:p>
            <a:pPr algn="just">
              <a:lnSpc>
                <a:spcPct val="90000"/>
              </a:lnSpc>
              <a:spcBef>
                <a:spcPts val="600"/>
              </a:spcBef>
              <a:buFont typeface="Monotype Sorts" charset="2"/>
              <a:buNone/>
            </a:pPr>
            <a:endParaRPr lang="sr-Latn-CS" altLang="en-US" sz="2000" dirty="0">
              <a:effectLst/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spcBef>
                <a:spcPts val="600"/>
              </a:spcBef>
            </a:pPr>
            <a:r>
              <a:rPr lang="sr-Latn-CS" altLang="en-US" sz="2000" b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ПЛУЋА </a:t>
            </a:r>
            <a:r>
              <a:rPr lang="sr-Latn-CS" altLang="en-US" sz="20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– осим у септичком шоку, касно подлежу хипоксијском оштећењу, због високог садржаја кисеоника у њима. Плућне промене у шоку (“шокна плућа”) су последица дифузног оштећења алвеола и њиховог колапса, са формирањем хијалиних мембрана и отежаном разменом гасова на алвеоло-капиларној мембрани – </a:t>
            </a:r>
            <a:r>
              <a:rPr lang="sr-Latn-CS" altLang="en-US" sz="2000" b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АКУТНИ РЕСПИРАТОРНИ ДИСТРЕС СИНДРОМ (АРДС) </a:t>
            </a:r>
          </a:p>
          <a:p>
            <a:pPr algn="just">
              <a:lnSpc>
                <a:spcPct val="90000"/>
              </a:lnSpc>
              <a:spcBef>
                <a:spcPts val="600"/>
              </a:spcBef>
            </a:pPr>
            <a:endParaRPr lang="sr-Latn-CS" altLang="en-US" sz="2000" b="1" dirty="0">
              <a:effectLst/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spcBef>
                <a:spcPts val="600"/>
              </a:spcBef>
            </a:pPr>
            <a:r>
              <a:rPr lang="sr-Latn-CS" altLang="en-US" sz="2000" b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ЦНС </a:t>
            </a:r>
            <a:r>
              <a:rPr lang="sr-Latn-CS" altLang="en-US" sz="20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– исхемијска енцефалопатија, од пролазне конфузије са потпуним опоравком код лакших случајева, до коме и опште мождане смрти код тежих</a:t>
            </a:r>
            <a:endParaRPr lang="sr-Latn-CS" altLang="en-US" sz="2000" b="1" dirty="0">
              <a:effectLst/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</a:pP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0283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34D4F0-BEA8-41F5-AB2F-BD5BC9A43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365125"/>
            <a:ext cx="8496944" cy="13255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sr-Latn-CS" altLang="en-US" sz="2900" b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ОШТЕЋЕЊА ПОЈЕДИНИХ ОРГАНА У ШОКУ</a:t>
            </a:r>
            <a:endParaRPr lang="en-US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A9719D-9294-40BD-99BD-52862D006D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29384"/>
            <a:ext cx="7886700" cy="4251960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</a:pPr>
            <a:r>
              <a:rPr lang="sr-Cyrl-RS" sz="20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СРЦЕ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– миокардн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 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дисфункциј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 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води до 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кутне инсуфицијенције, због хип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ксиј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 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ми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кард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 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 п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ћ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них 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рг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тских захт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 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 друге стр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e. 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Могућ и иф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ркт ми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кард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a.</a:t>
            </a:r>
          </a:p>
          <a:p>
            <a:pPr algn="just">
              <a:lnSpc>
                <a:spcPct val="90000"/>
              </a:lnSpc>
            </a:pPr>
            <a:endParaRPr lang="en-U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sr-Cyrl-RS" sz="20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ГИТ 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– “стрес улкус” у ж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луцу, исхемијска н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кроз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 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слузнице и крв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њ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 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 инт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стинуму, као п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следиц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 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продужене интензивне вазоконстреикције у спланхичном р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ги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ну. У 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je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три могу настати рев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рзибилн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 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 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г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циј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a, 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али и центрилобуларна некроза х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тоцита, уколико исхемија дуж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 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тр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aje</a:t>
            </a:r>
            <a:endParaRPr lang="en-U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</a:pPr>
            <a:endParaRPr lang="en-U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sr-Cyrl-RS" sz="20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НАДБУ</a:t>
            </a:r>
            <a:r>
              <a:rPr lang="en-US" sz="20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</a:t>
            </a:r>
            <a:r>
              <a:rPr lang="sr-Cyrl-RS" sz="20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РЕЖН</a:t>
            </a:r>
            <a:r>
              <a:rPr lang="en-US" sz="20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 </a:t>
            </a:r>
            <a:r>
              <a:rPr lang="sr-Cyrl-RS" sz="20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ЖЛ</a:t>
            </a:r>
            <a:r>
              <a:rPr lang="en-US" sz="20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</a:t>
            </a:r>
            <a:r>
              <a:rPr lang="sr-Cyrl-RS" sz="20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ЗД</a:t>
            </a:r>
            <a:r>
              <a:rPr lang="en-US" sz="20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 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– 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могућа 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кутн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 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инсуфицијенција (н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чито 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ко 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je 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узр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 ш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ка инфекциј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 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или тр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ум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 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 постоји р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зви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je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 ДИК) → дехидр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циј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a, 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хипотензија, хипогликемија, поремећено стање свести</a:t>
            </a:r>
          </a:p>
          <a:p>
            <a:pPr algn="just">
              <a:lnSpc>
                <a:spcPct val="90000"/>
              </a:lnSpc>
            </a:pP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8699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7E7036-1D09-4E26-B259-9ADFCE42E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777" y="365125"/>
            <a:ext cx="8318695" cy="1325563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en-US" altLang="en-US" sz="32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3200" b="1" kern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ДИК (ДИСЕМИНОЛАРНА ИНТРАВАСКУЛАРНА КОАГУЛАЦИЈА)</a:t>
            </a:r>
            <a:br>
              <a:rPr lang="en-US" altLang="en-US" sz="2200" b="1" kern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2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B52174-57F5-40CD-A38E-FC72B593D082}"/>
              </a:ext>
            </a:extLst>
          </p:cNvPr>
          <p:cNvSpPr txBox="1"/>
          <p:nvPr/>
        </p:nvSpPr>
        <p:spPr>
          <a:xfrm>
            <a:off x="628649" y="1929383"/>
            <a:ext cx="8013573" cy="456349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algn="just">
              <a:lnSpc>
                <a:spcPct val="90000"/>
              </a:lnSpc>
            </a:pPr>
            <a:r>
              <a:rPr lang="en-US" altLang="en-US" sz="26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Фактори</a:t>
            </a:r>
            <a:r>
              <a:rPr lang="en-US" altLang="en-US" sz="26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који</a:t>
            </a:r>
            <a:r>
              <a:rPr lang="en-US" altLang="en-US" sz="26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покрећу</a:t>
            </a:r>
            <a:r>
              <a:rPr lang="en-US" altLang="en-US" sz="26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ДИК:</a:t>
            </a:r>
          </a:p>
          <a:p>
            <a:pPr indent="-22860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altLang="en-US" sz="20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38300" indent="-342900" algn="just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Оштећење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ендотела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хипоксијом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експресија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ткивног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фактора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(TF),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који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веже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циркулишуће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факторе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коагулације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активира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унутрашњи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спољашњи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пут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коагулације</a:t>
            </a:r>
            <a:endParaRPr lang="en-US" altLang="en-US" sz="2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24000" indent="-228600" algn="just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en-US" sz="2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38300" indent="-342900" algn="just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Појачана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експресија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TF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дејством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IL-1 и TNF-а</a:t>
            </a:r>
          </a:p>
          <a:p>
            <a:pPr marL="324000" indent="-228600" algn="just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en-US" sz="2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38300" indent="-342900" algn="just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Прокоагулантни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ефекат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ендотоксина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септичком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шоку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због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појачане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експресије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ТF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дејством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ендотоксина</a:t>
            </a:r>
            <a:endParaRPr lang="en-US" altLang="en-US" sz="2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24000" indent="-228600" algn="just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en-US" sz="2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38300" indent="-342900" algn="just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IL-1 и TNF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алфа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СИРС-у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инхибирају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антикоагулантне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компензаторне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механизме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протеин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Ц, </a:t>
            </a:r>
            <a:r>
              <a:rPr lang="en-US" alt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протеин</a:t>
            </a:r>
            <a:r>
              <a:rPr lang="en-US" alt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С)</a:t>
            </a:r>
          </a:p>
        </p:txBody>
      </p:sp>
    </p:spTree>
    <p:extLst>
      <p:ext uri="{BB962C8B-B14F-4D97-AF65-F5344CB8AC3E}">
        <p14:creationId xmlns:p14="http://schemas.microsoft.com/office/powerpoint/2010/main" val="15404562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5064" name="Rectangle 45063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058" name="Title 1">
            <a:extLst>
              <a:ext uri="{FF2B5EF4-FFF2-40B4-BE49-F238E27FC236}">
                <a16:creationId xmlns:a16="http://schemas.microsoft.com/office/drawing/2014/main" id="{F87F3BAC-DD6C-48A9-B9B2-7025077D51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365125"/>
            <a:ext cx="7886700" cy="13255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5000"/>
              <a:buFont typeface="Monotype Sorts" charset="2"/>
              <a:buChar char="u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Monotype Sorts" charset="2"/>
              <a:buChar char="F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en-US" sz="2900" b="1" kern="1200" dirty="0">
                <a:solidFill>
                  <a:schemeClr val="tx1"/>
                </a:solidFill>
                <a:ea typeface="+mj-ea"/>
                <a:cs typeface="Times New Roman" panose="02020603050405020304" pitchFamily="18" charset="0"/>
              </a:rPr>
              <a:t>СИМПТОМИ НА ОСНОВУ КОЈИХ СЕ ПОСТАВЉА СУМЊА НА СЕПСУ СУ:</a:t>
            </a:r>
            <a:br>
              <a:rPr lang="en-US" altLang="en-US" sz="2900" kern="1200" dirty="0">
                <a:solidFill>
                  <a:schemeClr val="tx1"/>
                </a:solidFill>
                <a:ea typeface="+mj-ea"/>
                <a:cs typeface="Times New Roman" panose="02020603050405020304" pitchFamily="18" charset="0"/>
              </a:rPr>
            </a:br>
            <a:endParaRPr lang="en-US" altLang="en-US" sz="2900" kern="1200" dirty="0">
              <a:solidFill>
                <a:schemeClr val="tx1"/>
              </a:solidFill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5066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059" name="Content Placeholder 2">
            <a:extLst>
              <a:ext uri="{FF2B5EF4-FFF2-40B4-BE49-F238E27FC236}">
                <a16:creationId xmlns:a16="http://schemas.microsoft.com/office/drawing/2014/main" id="{68A5E581-5756-4AEF-8A70-E84F12A29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1929384"/>
            <a:ext cx="7886700" cy="42519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5000"/>
              <a:buFont typeface="Monotype Sorts" charset="2"/>
              <a:buChar char="u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Monotype Sorts" charset="2"/>
              <a:buChar char="F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indent="-228600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1800" dirty="0" err="1">
                <a:cs typeface="Times New Roman" panose="02020603050405020304" pitchFamily="18" charset="0"/>
              </a:rPr>
              <a:t>слабост</a:t>
            </a:r>
            <a:endParaRPr lang="en-US" altLang="en-US" sz="1800" dirty="0"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1800" dirty="0" err="1">
                <a:cs typeface="Times New Roman" panose="02020603050405020304" pitchFamily="18" charset="0"/>
              </a:rPr>
              <a:t>губитак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апетита</a:t>
            </a:r>
            <a:endParaRPr lang="en-US" altLang="en-US" sz="1800" dirty="0"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1800" dirty="0" err="1">
                <a:cs typeface="Times New Roman" panose="02020603050405020304" pitchFamily="18" charset="0"/>
              </a:rPr>
              <a:t>температура</a:t>
            </a:r>
            <a:r>
              <a:rPr lang="en-US" altLang="en-US" sz="1800" dirty="0">
                <a:cs typeface="Times New Roman" panose="02020603050405020304" pitchFamily="18" charset="0"/>
              </a:rPr>
              <a:t> и </a:t>
            </a:r>
            <a:r>
              <a:rPr lang="en-US" altLang="en-US" sz="1800" dirty="0" err="1">
                <a:cs typeface="Times New Roman" panose="02020603050405020304" pitchFamily="18" charset="0"/>
              </a:rPr>
              <a:t>грозница</a:t>
            </a:r>
            <a:endParaRPr lang="en-US" altLang="en-US" sz="1800" dirty="0"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1800" dirty="0" err="1">
                <a:cs typeface="Times New Roman" panose="02020603050405020304" pitchFamily="18" charset="0"/>
              </a:rPr>
              <a:t>збуњеност</a:t>
            </a:r>
            <a:r>
              <a:rPr lang="en-US" altLang="en-US" sz="1800" dirty="0">
                <a:cs typeface="Times New Roman" panose="02020603050405020304" pitchFamily="18" charset="0"/>
              </a:rPr>
              <a:t> и </a:t>
            </a:r>
            <a:r>
              <a:rPr lang="en-US" altLang="en-US" sz="1800" dirty="0" err="1">
                <a:cs typeface="Times New Roman" panose="02020603050405020304" pitchFamily="18" charset="0"/>
              </a:rPr>
              <a:t>поспаност</a:t>
            </a:r>
            <a:endParaRPr lang="en-US" altLang="en-US" sz="1800" dirty="0"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1800" dirty="0" err="1">
                <a:cs typeface="Times New Roman" panose="02020603050405020304" pitchFamily="18" charset="0"/>
              </a:rPr>
              <a:t>жеђ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</a:p>
          <a:p>
            <a:pPr indent="-228600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1800" dirty="0" err="1">
                <a:cs typeface="Times New Roman" panose="02020603050405020304" pitchFamily="18" charset="0"/>
              </a:rPr>
              <a:t>отежано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или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убрзано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дисање</a:t>
            </a:r>
            <a:endParaRPr lang="en-US" altLang="en-US" sz="1800" dirty="0"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1800" dirty="0" err="1">
                <a:cs typeface="Times New Roman" panose="02020603050405020304" pitchFamily="18" charset="0"/>
              </a:rPr>
              <a:t>убрзан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срчани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рад</a:t>
            </a:r>
            <a:endParaRPr lang="en-US" altLang="en-US" sz="1800" dirty="0"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1800" dirty="0" err="1">
                <a:cs typeface="Times New Roman" panose="02020603050405020304" pitchFamily="18" charset="0"/>
              </a:rPr>
              <a:t>низак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крвни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притисак</a:t>
            </a:r>
            <a:endParaRPr lang="en-US" altLang="en-US" sz="1800" dirty="0"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1800" dirty="0" err="1">
                <a:cs typeface="Times New Roman" panose="02020603050405020304" pitchFamily="18" charset="0"/>
              </a:rPr>
              <a:t>смањено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мокрење</a:t>
            </a:r>
            <a:endParaRPr lang="en-US" altLang="en-US" sz="1800" dirty="0"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1800" dirty="0" err="1">
                <a:cs typeface="Times New Roman" panose="02020603050405020304" pitchFamily="18" charset="0"/>
              </a:rPr>
              <a:t>Уз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наведене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симптоме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за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дијагнозу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сепсе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је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потребно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да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постоји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могућа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или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доказана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инфекција</a:t>
            </a:r>
            <a:r>
              <a:rPr lang="en-US" altLang="en-US" sz="1800" dirty="0">
                <a:cs typeface="Times New Roman" panose="02020603050405020304" pitchFamily="18" charset="0"/>
              </a:rPr>
              <a:t> (</a:t>
            </a:r>
            <a:r>
              <a:rPr lang="en-US" altLang="en-US" sz="1800" dirty="0" err="1">
                <a:cs typeface="Times New Roman" panose="02020603050405020304" pitchFamily="18" charset="0"/>
              </a:rPr>
              <a:t>пнеумонија</a:t>
            </a:r>
            <a:r>
              <a:rPr lang="en-US" altLang="en-US" sz="1800" dirty="0">
                <a:cs typeface="Times New Roman" panose="02020603050405020304" pitchFamily="18" charset="0"/>
              </a:rPr>
              <a:t>, </a:t>
            </a:r>
            <a:r>
              <a:rPr lang="en-US" altLang="en-US" sz="1800" dirty="0" err="1">
                <a:cs typeface="Times New Roman" panose="02020603050405020304" pitchFamily="18" charset="0"/>
              </a:rPr>
              <a:t>абдоминална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инфекција</a:t>
            </a:r>
            <a:r>
              <a:rPr lang="en-US" altLang="en-US" sz="1800" dirty="0">
                <a:cs typeface="Times New Roman" panose="02020603050405020304" pitchFamily="18" charset="0"/>
              </a:rPr>
              <a:t>, </a:t>
            </a:r>
            <a:r>
              <a:rPr lang="en-US" altLang="en-US" sz="1800" dirty="0" err="1">
                <a:cs typeface="Times New Roman" panose="02020603050405020304" pitchFamily="18" charset="0"/>
              </a:rPr>
              <a:t>инфекција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уринарног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тракта</a:t>
            </a:r>
            <a:r>
              <a:rPr lang="en-US" altLang="en-US" sz="1800" dirty="0">
                <a:cs typeface="Times New Roman" panose="02020603050405020304" pitchFamily="18" charset="0"/>
              </a:rPr>
              <a:t>, </a:t>
            </a:r>
            <a:r>
              <a:rPr lang="en-US" altLang="en-US" sz="1800" dirty="0" err="1">
                <a:cs typeface="Times New Roman" panose="02020603050405020304" pitchFamily="18" charset="0"/>
              </a:rPr>
              <a:t>инфекција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ране</a:t>
            </a:r>
            <a:r>
              <a:rPr lang="en-US" altLang="en-US" sz="1800" dirty="0">
                <a:cs typeface="Times New Roman" panose="02020603050405020304" pitchFamily="18" charset="0"/>
              </a:rPr>
              <a:t>, </a:t>
            </a:r>
            <a:r>
              <a:rPr lang="en-US" altLang="en-US" sz="1800" dirty="0" err="1">
                <a:cs typeface="Times New Roman" panose="02020603050405020304" pitchFamily="18" charset="0"/>
              </a:rPr>
              <a:t>итд</a:t>
            </a:r>
            <a:r>
              <a:rPr lang="en-US" altLang="en-US" sz="1800" dirty="0">
                <a:cs typeface="Times New Roman" panose="02020603050405020304" pitchFamily="18" charset="0"/>
              </a:rPr>
              <a:t>). </a:t>
            </a:r>
          </a:p>
          <a:p>
            <a:pPr indent="-228600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1800" dirty="0" err="1">
                <a:cs typeface="Times New Roman" panose="02020603050405020304" pitchFamily="18" charset="0"/>
              </a:rPr>
              <a:t>Када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се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појаве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неки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од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ових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симптома</a:t>
            </a:r>
            <a:r>
              <a:rPr lang="en-US" altLang="en-US" sz="1800" dirty="0">
                <a:cs typeface="Times New Roman" panose="02020603050405020304" pitchFamily="18" charset="0"/>
              </a:rPr>
              <a:t>, </a:t>
            </a:r>
            <a:r>
              <a:rPr lang="en-US" altLang="en-US" sz="1800" dirty="0" err="1">
                <a:cs typeface="Times New Roman" panose="02020603050405020304" pitchFamily="18" charset="0"/>
              </a:rPr>
              <a:t>сепса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је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највероватнија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дијагноза</a:t>
            </a:r>
            <a:r>
              <a:rPr lang="en-US" altLang="en-US" sz="1800" dirty="0">
                <a:cs typeface="Times New Roman" panose="02020603050405020304" pitchFamily="18" charset="0"/>
              </a:rPr>
              <a:t> и </a:t>
            </a:r>
            <a:r>
              <a:rPr lang="en-US" altLang="en-US" sz="1800" dirty="0" err="1">
                <a:cs typeface="Times New Roman" panose="02020603050405020304" pitchFamily="18" charset="0"/>
              </a:rPr>
              <a:t>неопходно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је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хитно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послати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пацијента</a:t>
            </a:r>
            <a:r>
              <a:rPr lang="en-US" altLang="en-US" sz="1800" dirty="0">
                <a:cs typeface="Times New Roman" panose="02020603050405020304" pitchFamily="18" charset="0"/>
              </a:rPr>
              <a:t> у </a:t>
            </a:r>
            <a:r>
              <a:rPr lang="en-US" altLang="en-US" sz="1800" dirty="0" err="1">
                <a:cs typeface="Times New Roman" panose="02020603050405020304" pitchFamily="18" charset="0"/>
              </a:rPr>
              <a:t>здравствену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установу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са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јединицом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интензивног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cs typeface="Times New Roman" panose="02020603050405020304" pitchFamily="18" charset="0"/>
              </a:rPr>
              <a:t>лечења</a:t>
            </a:r>
            <a:r>
              <a:rPr lang="en-US" altLang="en-US" sz="1800" dirty="0"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9" name="Group 18438">
            <a:extLst>
              <a:ext uri="{FF2B5EF4-FFF2-40B4-BE49-F238E27FC236}">
                <a16:creationId xmlns:a16="http://schemas.microsoft.com/office/drawing/2014/main" id="{8DD77349-6ADE-99FE-8E04-12919EE56F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29768"/>
            <a:ext cx="9151630" cy="1519356"/>
            <a:chOff x="-1" y="-29768"/>
            <a:chExt cx="12202175" cy="1519356"/>
          </a:xfrm>
        </p:grpSpPr>
        <p:sp>
          <p:nvSpPr>
            <p:cNvPr id="18440" name="Rectangle 18439">
              <a:extLst>
                <a:ext uri="{FF2B5EF4-FFF2-40B4-BE49-F238E27FC236}">
                  <a16:creationId xmlns:a16="http://schemas.microsoft.com/office/drawing/2014/main" id="{D5B2B92C-44DF-B41D-C67A-EBF175DF52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5341412" y="-5371175"/>
              <a:ext cx="1519350" cy="12202174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41" name="Rectangle 18440">
              <a:extLst>
                <a:ext uri="{FF2B5EF4-FFF2-40B4-BE49-F238E27FC236}">
                  <a16:creationId xmlns:a16="http://schemas.microsoft.com/office/drawing/2014/main" id="{341EB2F1-D26A-D7C9-E9AC-B63BE629A2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8917093" y="-1801610"/>
              <a:ext cx="1507122" cy="5063040"/>
            </a:xfrm>
            <a:prstGeom prst="rect">
              <a:avLst/>
            </a:prstGeom>
            <a:gradFill>
              <a:gsLst>
                <a:gs pos="5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42" name="Rectangle 18441">
              <a:extLst>
                <a:ext uri="{FF2B5EF4-FFF2-40B4-BE49-F238E27FC236}">
                  <a16:creationId xmlns:a16="http://schemas.microsoft.com/office/drawing/2014/main" id="{96D16430-53D3-47E5-F4B8-B441E710D4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3100712" y="-3130481"/>
              <a:ext cx="1519356" cy="7720782"/>
            </a:xfrm>
            <a:prstGeom prst="rect">
              <a:avLst/>
            </a:prstGeom>
            <a:gradFill>
              <a:gsLst>
                <a:gs pos="2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57518" y="301843"/>
            <a:ext cx="7857832" cy="1003532"/>
          </a:xfrm>
        </p:spPr>
        <p:txBody>
          <a:bodyPr anchor="ctr">
            <a:normAutofit/>
          </a:bodyPr>
          <a:lstStyle/>
          <a:p>
            <a:r>
              <a:rPr lang="sr-Cyrl-CS" sz="3600" b="1" dirty="0">
                <a:solidFill>
                  <a:srgbClr val="FFFFFF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Дефиниција</a:t>
            </a:r>
            <a:r>
              <a:rPr lang="en-US" sz="2800" b="1" dirty="0">
                <a:solidFill>
                  <a:srgbClr val="FFFFFF"/>
                </a:solidFill>
              </a:rPr>
              <a:t>	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7518" y="2308124"/>
            <a:ext cx="7658898" cy="3673576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Сепса</a:t>
            </a:r>
            <a:r>
              <a:rPr lang="sr-Latn-R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>
                <a:solidFill>
                  <a:schemeClr val="accent2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шири појам од септикемије и означава системски инфламаторни одговор изазван микроорганизмима, без обзира да ли се они разносе крвљу или остају у локалном жаришту</a:t>
            </a:r>
            <a:endParaRPr lang="sr-Latn-RS" sz="24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Latn-CS" sz="2400" dirty="0">
              <a:solidFill>
                <a:schemeClr val="accent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Systemic </a:t>
            </a:r>
            <a:r>
              <a:rPr lang="en-US" sz="24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Inflamatory</a:t>
            </a:r>
            <a:r>
              <a:rPr lang="en-US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Response Syndrome 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(SIRS):</a:t>
            </a:r>
            <a:r>
              <a:rPr lang="sr-Latn-C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sr-Cyrl-C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имунско-метаболичка реакција организма на различите агенсе</a:t>
            </a:r>
            <a:endParaRPr lang="ru-RU" sz="24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0985D5-AAA4-4C73-B7EB-5B1ED7A4F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19" y="364418"/>
            <a:ext cx="8390703" cy="13255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sr-Cyrl-RS" sz="29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КЛИНИЧКА СЛИКА СЕПСЕ И СЕПТИЧКОГ ШОКА</a:t>
            </a:r>
            <a:endParaRPr lang="en-US" sz="2900" b="1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205858-CC2F-44C8-B7CA-9A6B264EB3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777" y="1677373"/>
            <a:ext cx="8013573" cy="5045707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знаци обољења исходишног жаришта сепсе (фокуса):  </a:t>
            </a:r>
          </a:p>
          <a:p>
            <a:pPr lvl="1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бол у трбуху (апсцес, аднекситис, апендицитис)  </a:t>
            </a:r>
          </a:p>
          <a:p>
            <a:pPr lvl="1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лумбални бол (код болести бубрега)  </a:t>
            </a:r>
          </a:p>
          <a:p>
            <a:pPr lvl="1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гнојне промене на кожи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повишена телесна температура, језа, грозница (међутим, око 30% има снижену температуру или је афебрилно) 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тахипнеа (хипервентилација) – понекад и патолошки налаз на плућима у смислу пнеумоније или едема плућа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тахикардија, аритмија, шумови 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хепатоспленомегалија (мека септичка слезина) 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бледило  тена, ређе иктерус или промене на кожи у виду пустуле, буле, улцерације, некрозе...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хеморагијске промене на кожи (петехије, хематоми...) 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црвенило, оток, бол, ограничена покретљивост зглобова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ментална алтерација (од конфузности до губитка свести), неуролошки испади и/или менингеални знаци</a:t>
            </a:r>
            <a:endParaRPr lang="en-U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8420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62EBA5-AA99-48DB-9651-2DA8D0C7CF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256" y="548680"/>
            <a:ext cx="7925487" cy="573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244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4047858-64FA-4C64-BC67-EF7C567602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629" y="572776"/>
            <a:ext cx="8004742" cy="571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1430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8FCFF12-2809-48EA-9105-155596CDA2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30" y="267950"/>
            <a:ext cx="8535140" cy="632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1545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FFBEE45-F140-49D5-85EA-C78C24340B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692D4C-9355-4711-BF9A-B1F73B3FE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515" y="-55628"/>
            <a:ext cx="7886700" cy="182844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sr-Cyrl-RS" sz="29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Претраге које је потребно учинити код септичког болесника</a:t>
            </a:r>
            <a:endParaRPr lang="en-US" sz="29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E2B56D-4C75-45D6-BECA-230D33582F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3967" y="1357735"/>
            <a:ext cx="3868820" cy="373046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Седиментација еритроцита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Комплетна крва слика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Ц реактивни протеин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Глукоза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Електролити (натријум, калијум, хлор)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Лактати у крви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Ацидо-базни статус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Билирубини, аминотрансферазе, алкална фосфатаза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Коагулација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Уреа, креатинин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Седимент урина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Лумбална пункција (у случају поремећаја свести)</a:t>
            </a:r>
          </a:p>
          <a:p>
            <a:pPr>
              <a:lnSpc>
                <a:spcPct val="90000"/>
              </a:lnSpc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479D44-3075-4E06-AE54-7B2AADECE5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1" y="1433422"/>
            <a:ext cx="3873484" cy="373046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Рендгенски снимак плућа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Ултразвук стомака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Ултразвук срца (у случају сумње на ендокардитис)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Електрокардиограм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…</a:t>
            </a:r>
            <a:endParaRPr lang="sr-Cyrl-R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sr-Cyrl-RS" sz="20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Бактериолошке претраге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Хемокултуре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Уринокултура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Култура ликвора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Култура материјала добијених из евентуалних апсцеса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Култура спутума (код пнеумоније)...</a:t>
            </a:r>
          </a:p>
          <a:p>
            <a:pPr>
              <a:lnSpc>
                <a:spcPct val="90000"/>
              </a:lnSpc>
            </a:pPr>
            <a:endParaRPr lang="sr-Cyrl-R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161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77BC15-D360-4670-B8D8-A80F7398B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sr-Cyrl-RS" sz="29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ЛАБОРАТОРИЈСКИ НАЛАЗИ У СЕПСИ</a:t>
            </a:r>
            <a:endParaRPr lang="en-US" sz="2900" b="1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00D0DE-0308-44AE-8359-63CB9D6C30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77373"/>
            <a:ext cx="7886700" cy="4503971"/>
          </a:xfrm>
        </p:spPr>
        <p:txBody>
          <a:bodyPr>
            <a:normAutofit fontScale="92500" lnSpcReduction="20000"/>
          </a:bodyPr>
          <a:lstStyle/>
          <a:p>
            <a:pPr algn="just"/>
            <a:endParaRPr lang="sr-Cyrl-R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sz="26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Леукоцитоза, леукопенија, тромбоцитопенија, анемија</a:t>
            </a:r>
          </a:p>
          <a:p>
            <a:pPr algn="just"/>
            <a:r>
              <a:rPr lang="sr-Cyrl-RS" sz="26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Комплетна хемостаза: продужено ПТТ, АПТТ </a:t>
            </a:r>
          </a:p>
          <a:p>
            <a:pPr algn="just"/>
            <a:r>
              <a:rPr lang="sr-Cyrl-RS" sz="26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Реактанти акутне фазе: убрзана седиментација, повишени фибриноген, Ц реактивни протеин, прокалцитонин (ПЦТ)</a:t>
            </a:r>
          </a:p>
          <a:p>
            <a:pPr algn="just"/>
            <a:r>
              <a:rPr lang="sr-Cyrl-RS" sz="26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Поремећаји бубрега: ↑ креатинин, уреа, калијум, натријум, хлориди  </a:t>
            </a:r>
          </a:p>
          <a:p>
            <a:pPr algn="just"/>
            <a:r>
              <a:rPr lang="sr-Cyrl-RS" sz="26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Ацидобазни статус: респираторна алкалоза (на почетку, услед хипервентилације), касније метаболичка ацидоза  </a:t>
            </a:r>
          </a:p>
          <a:p>
            <a:pPr algn="just"/>
            <a:r>
              <a:rPr lang="sr-Cyrl-RS" sz="26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Повишен АСТ, АЛТ , билирубина</a:t>
            </a:r>
          </a:p>
          <a:p>
            <a:pPr algn="just"/>
            <a:r>
              <a:rPr lang="sr-Cyrl-RS" sz="26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Хипергликемија; хипогликемија ретка</a:t>
            </a:r>
          </a:p>
          <a:p>
            <a:pPr algn="just"/>
            <a:r>
              <a:rPr lang="sr-Cyrl-RS" sz="26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Хипоалбуминемија </a:t>
            </a:r>
            <a:endParaRPr lang="en-US" sz="26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1160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E069ED-14AC-4838-88DC-79E9CFFFD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369" y="238539"/>
            <a:ext cx="8263890" cy="1071521"/>
          </a:xfrm>
        </p:spPr>
        <p:txBody>
          <a:bodyPr anchor="b">
            <a:normAutofit/>
          </a:bodyPr>
          <a:lstStyle/>
          <a:p>
            <a:r>
              <a:rPr lang="sr-Latn-CS" altLang="en-US" sz="29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ДИЈАГНОЗА СЕПСЕ</a:t>
            </a:r>
            <a:endParaRPr lang="en-US" sz="29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9369" y="1681544"/>
            <a:ext cx="8229600" cy="18288"/>
          </a:xfrm>
          <a:custGeom>
            <a:avLst/>
            <a:gdLst>
              <a:gd name="connsiteX0" fmla="*/ 0 w 8229600"/>
              <a:gd name="connsiteY0" fmla="*/ 0 h 18288"/>
              <a:gd name="connsiteX1" fmla="*/ 521208 w 8229600"/>
              <a:gd name="connsiteY1" fmla="*/ 0 h 18288"/>
              <a:gd name="connsiteX2" fmla="*/ 1371600 w 8229600"/>
              <a:gd name="connsiteY2" fmla="*/ 0 h 18288"/>
              <a:gd name="connsiteX3" fmla="*/ 2221992 w 8229600"/>
              <a:gd name="connsiteY3" fmla="*/ 0 h 18288"/>
              <a:gd name="connsiteX4" fmla="*/ 3072384 w 8229600"/>
              <a:gd name="connsiteY4" fmla="*/ 0 h 18288"/>
              <a:gd name="connsiteX5" fmla="*/ 3511296 w 8229600"/>
              <a:gd name="connsiteY5" fmla="*/ 0 h 18288"/>
              <a:gd name="connsiteX6" fmla="*/ 4114800 w 8229600"/>
              <a:gd name="connsiteY6" fmla="*/ 0 h 18288"/>
              <a:gd name="connsiteX7" fmla="*/ 4553712 w 8229600"/>
              <a:gd name="connsiteY7" fmla="*/ 0 h 18288"/>
              <a:gd name="connsiteX8" fmla="*/ 5239512 w 8229600"/>
              <a:gd name="connsiteY8" fmla="*/ 0 h 18288"/>
              <a:gd name="connsiteX9" fmla="*/ 5843016 w 8229600"/>
              <a:gd name="connsiteY9" fmla="*/ 0 h 18288"/>
              <a:gd name="connsiteX10" fmla="*/ 6611112 w 8229600"/>
              <a:gd name="connsiteY10" fmla="*/ 0 h 18288"/>
              <a:gd name="connsiteX11" fmla="*/ 7461504 w 8229600"/>
              <a:gd name="connsiteY11" fmla="*/ 0 h 18288"/>
              <a:gd name="connsiteX12" fmla="*/ 8229600 w 8229600"/>
              <a:gd name="connsiteY12" fmla="*/ 0 h 18288"/>
              <a:gd name="connsiteX13" fmla="*/ 8229600 w 8229600"/>
              <a:gd name="connsiteY13" fmla="*/ 18288 h 18288"/>
              <a:gd name="connsiteX14" fmla="*/ 7461504 w 8229600"/>
              <a:gd name="connsiteY14" fmla="*/ 18288 h 18288"/>
              <a:gd name="connsiteX15" fmla="*/ 6940296 w 8229600"/>
              <a:gd name="connsiteY15" fmla="*/ 18288 h 18288"/>
              <a:gd name="connsiteX16" fmla="*/ 6419088 w 8229600"/>
              <a:gd name="connsiteY16" fmla="*/ 18288 h 18288"/>
              <a:gd name="connsiteX17" fmla="*/ 5650992 w 8229600"/>
              <a:gd name="connsiteY17" fmla="*/ 18288 h 18288"/>
              <a:gd name="connsiteX18" fmla="*/ 5129784 w 8229600"/>
              <a:gd name="connsiteY18" fmla="*/ 18288 h 18288"/>
              <a:gd name="connsiteX19" fmla="*/ 4690872 w 8229600"/>
              <a:gd name="connsiteY19" fmla="*/ 18288 h 18288"/>
              <a:gd name="connsiteX20" fmla="*/ 4087368 w 8229600"/>
              <a:gd name="connsiteY20" fmla="*/ 18288 h 18288"/>
              <a:gd name="connsiteX21" fmla="*/ 3401568 w 8229600"/>
              <a:gd name="connsiteY21" fmla="*/ 18288 h 18288"/>
              <a:gd name="connsiteX22" fmla="*/ 2798064 w 8229600"/>
              <a:gd name="connsiteY22" fmla="*/ 18288 h 18288"/>
              <a:gd name="connsiteX23" fmla="*/ 2276856 w 8229600"/>
              <a:gd name="connsiteY23" fmla="*/ 18288 h 18288"/>
              <a:gd name="connsiteX24" fmla="*/ 1426464 w 8229600"/>
              <a:gd name="connsiteY24" fmla="*/ 18288 h 18288"/>
              <a:gd name="connsiteX25" fmla="*/ 740664 w 8229600"/>
              <a:gd name="connsiteY25" fmla="*/ 18288 h 18288"/>
              <a:gd name="connsiteX26" fmla="*/ 0 w 8229600"/>
              <a:gd name="connsiteY26" fmla="*/ 18288 h 18288"/>
              <a:gd name="connsiteX27" fmla="*/ 0 w 8229600"/>
              <a:gd name="connsiteY27" fmla="*/ 0 h 18288"/>
              <a:gd name="connsiteX0" fmla="*/ 0 w 8229600"/>
              <a:gd name="connsiteY0" fmla="*/ 0 h 18288"/>
              <a:gd name="connsiteX1" fmla="*/ 521208 w 8229600"/>
              <a:gd name="connsiteY1" fmla="*/ 0 h 18288"/>
              <a:gd name="connsiteX2" fmla="*/ 960120 w 8229600"/>
              <a:gd name="connsiteY2" fmla="*/ 0 h 18288"/>
              <a:gd name="connsiteX3" fmla="*/ 1481328 w 8229600"/>
              <a:gd name="connsiteY3" fmla="*/ 0 h 18288"/>
              <a:gd name="connsiteX4" fmla="*/ 2167128 w 8229600"/>
              <a:gd name="connsiteY4" fmla="*/ 0 h 18288"/>
              <a:gd name="connsiteX5" fmla="*/ 2935224 w 8229600"/>
              <a:gd name="connsiteY5" fmla="*/ 0 h 18288"/>
              <a:gd name="connsiteX6" fmla="*/ 3785616 w 8229600"/>
              <a:gd name="connsiteY6" fmla="*/ 0 h 18288"/>
              <a:gd name="connsiteX7" fmla="*/ 4636008 w 8229600"/>
              <a:gd name="connsiteY7" fmla="*/ 0 h 18288"/>
              <a:gd name="connsiteX8" fmla="*/ 5239512 w 8229600"/>
              <a:gd name="connsiteY8" fmla="*/ 0 h 18288"/>
              <a:gd name="connsiteX9" fmla="*/ 6007608 w 8229600"/>
              <a:gd name="connsiteY9" fmla="*/ 0 h 18288"/>
              <a:gd name="connsiteX10" fmla="*/ 6693408 w 8229600"/>
              <a:gd name="connsiteY10" fmla="*/ 0 h 18288"/>
              <a:gd name="connsiteX11" fmla="*/ 7296912 w 8229600"/>
              <a:gd name="connsiteY11" fmla="*/ 0 h 18288"/>
              <a:gd name="connsiteX12" fmla="*/ 8229600 w 8229600"/>
              <a:gd name="connsiteY12" fmla="*/ 0 h 18288"/>
              <a:gd name="connsiteX13" fmla="*/ 8229600 w 8229600"/>
              <a:gd name="connsiteY13" fmla="*/ 18288 h 18288"/>
              <a:gd name="connsiteX14" fmla="*/ 7626096 w 8229600"/>
              <a:gd name="connsiteY14" fmla="*/ 18288 h 18288"/>
              <a:gd name="connsiteX15" fmla="*/ 7022592 w 8229600"/>
              <a:gd name="connsiteY15" fmla="*/ 18288 h 18288"/>
              <a:gd name="connsiteX16" fmla="*/ 6172200 w 8229600"/>
              <a:gd name="connsiteY16" fmla="*/ 18288 h 18288"/>
              <a:gd name="connsiteX17" fmla="*/ 5650992 w 8229600"/>
              <a:gd name="connsiteY17" fmla="*/ 18288 h 18288"/>
              <a:gd name="connsiteX18" fmla="*/ 4882896 w 8229600"/>
              <a:gd name="connsiteY18" fmla="*/ 18288 h 18288"/>
              <a:gd name="connsiteX19" fmla="*/ 4443984 w 8229600"/>
              <a:gd name="connsiteY19" fmla="*/ 18288 h 18288"/>
              <a:gd name="connsiteX20" fmla="*/ 3758184 w 8229600"/>
              <a:gd name="connsiteY20" fmla="*/ 18288 h 18288"/>
              <a:gd name="connsiteX21" fmla="*/ 3236976 w 8229600"/>
              <a:gd name="connsiteY21" fmla="*/ 18288 h 18288"/>
              <a:gd name="connsiteX22" fmla="*/ 2386584 w 8229600"/>
              <a:gd name="connsiteY22" fmla="*/ 18288 h 18288"/>
              <a:gd name="connsiteX23" fmla="*/ 1947672 w 8229600"/>
              <a:gd name="connsiteY23" fmla="*/ 18288 h 18288"/>
              <a:gd name="connsiteX24" fmla="*/ 1261872 w 8229600"/>
              <a:gd name="connsiteY24" fmla="*/ 18288 h 18288"/>
              <a:gd name="connsiteX25" fmla="*/ 822960 w 8229600"/>
              <a:gd name="connsiteY25" fmla="*/ 18288 h 18288"/>
              <a:gd name="connsiteX26" fmla="*/ 0 w 8229600"/>
              <a:gd name="connsiteY26" fmla="*/ 18288 h 18288"/>
              <a:gd name="connsiteX27" fmla="*/ 0 w 8229600"/>
              <a:gd name="connsiteY2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229600" h="18288" fill="none" extrusionOk="0">
                <a:moveTo>
                  <a:pt x="0" y="0"/>
                </a:moveTo>
                <a:cubicBezTo>
                  <a:pt x="215278" y="6969"/>
                  <a:pt x="340572" y="21894"/>
                  <a:pt x="521208" y="0"/>
                </a:cubicBezTo>
                <a:cubicBezTo>
                  <a:pt x="745939" y="29643"/>
                  <a:pt x="1127486" y="-40512"/>
                  <a:pt x="1371600" y="0"/>
                </a:cubicBezTo>
                <a:cubicBezTo>
                  <a:pt x="1567490" y="28416"/>
                  <a:pt x="1945702" y="13075"/>
                  <a:pt x="2221992" y="0"/>
                </a:cubicBezTo>
                <a:cubicBezTo>
                  <a:pt x="2446218" y="-17340"/>
                  <a:pt x="2853686" y="-7924"/>
                  <a:pt x="3072384" y="0"/>
                </a:cubicBezTo>
                <a:cubicBezTo>
                  <a:pt x="3286960" y="20656"/>
                  <a:pt x="3324417" y="20174"/>
                  <a:pt x="3511296" y="0"/>
                </a:cubicBezTo>
                <a:cubicBezTo>
                  <a:pt x="3710690" y="-39182"/>
                  <a:pt x="3945457" y="-64074"/>
                  <a:pt x="4114800" y="0"/>
                </a:cubicBezTo>
                <a:cubicBezTo>
                  <a:pt x="4336079" y="28138"/>
                  <a:pt x="4420759" y="12117"/>
                  <a:pt x="4553712" y="0"/>
                </a:cubicBezTo>
                <a:cubicBezTo>
                  <a:pt x="4688252" y="-2224"/>
                  <a:pt x="5047430" y="19664"/>
                  <a:pt x="5239512" y="0"/>
                </a:cubicBezTo>
                <a:cubicBezTo>
                  <a:pt x="5424392" y="-49610"/>
                  <a:pt x="5708717" y="13540"/>
                  <a:pt x="5843016" y="0"/>
                </a:cubicBezTo>
                <a:cubicBezTo>
                  <a:pt x="6005788" y="32949"/>
                  <a:pt x="6198255" y="37080"/>
                  <a:pt x="6611112" y="0"/>
                </a:cubicBezTo>
                <a:cubicBezTo>
                  <a:pt x="6954152" y="635"/>
                  <a:pt x="7244390" y="18057"/>
                  <a:pt x="7461504" y="0"/>
                </a:cubicBezTo>
                <a:cubicBezTo>
                  <a:pt x="7693790" y="9882"/>
                  <a:pt x="7984486" y="17646"/>
                  <a:pt x="8229600" y="0"/>
                </a:cubicBezTo>
                <a:cubicBezTo>
                  <a:pt x="8228428" y="6016"/>
                  <a:pt x="8229853" y="9684"/>
                  <a:pt x="8229600" y="18288"/>
                </a:cubicBezTo>
                <a:cubicBezTo>
                  <a:pt x="7945777" y="19945"/>
                  <a:pt x="7812308" y="-8511"/>
                  <a:pt x="7461504" y="18288"/>
                </a:cubicBezTo>
                <a:cubicBezTo>
                  <a:pt x="7129391" y="53185"/>
                  <a:pt x="7087333" y="41906"/>
                  <a:pt x="6940296" y="18288"/>
                </a:cubicBezTo>
                <a:cubicBezTo>
                  <a:pt x="6810862" y="-23020"/>
                  <a:pt x="6701312" y="19361"/>
                  <a:pt x="6419088" y="18288"/>
                </a:cubicBezTo>
                <a:cubicBezTo>
                  <a:pt x="6152777" y="18855"/>
                  <a:pt x="5868611" y="48802"/>
                  <a:pt x="5650992" y="18288"/>
                </a:cubicBezTo>
                <a:cubicBezTo>
                  <a:pt x="5439747" y="15250"/>
                  <a:pt x="5334901" y="-1044"/>
                  <a:pt x="5129784" y="18288"/>
                </a:cubicBezTo>
                <a:cubicBezTo>
                  <a:pt x="4955906" y="40458"/>
                  <a:pt x="4793216" y="33888"/>
                  <a:pt x="4690872" y="18288"/>
                </a:cubicBezTo>
                <a:cubicBezTo>
                  <a:pt x="4552374" y="31087"/>
                  <a:pt x="4318742" y="6248"/>
                  <a:pt x="4087368" y="18288"/>
                </a:cubicBezTo>
                <a:cubicBezTo>
                  <a:pt x="3849418" y="32625"/>
                  <a:pt x="3751577" y="29688"/>
                  <a:pt x="3401568" y="18288"/>
                </a:cubicBezTo>
                <a:cubicBezTo>
                  <a:pt x="3067953" y="20409"/>
                  <a:pt x="3012425" y="26879"/>
                  <a:pt x="2798064" y="18288"/>
                </a:cubicBezTo>
                <a:cubicBezTo>
                  <a:pt x="2565154" y="16520"/>
                  <a:pt x="2426719" y="-31794"/>
                  <a:pt x="2276856" y="18288"/>
                </a:cubicBezTo>
                <a:cubicBezTo>
                  <a:pt x="2090980" y="4382"/>
                  <a:pt x="1702030" y="-8180"/>
                  <a:pt x="1426464" y="18288"/>
                </a:cubicBezTo>
                <a:cubicBezTo>
                  <a:pt x="1104481" y="69643"/>
                  <a:pt x="985013" y="-7690"/>
                  <a:pt x="740664" y="18288"/>
                </a:cubicBezTo>
                <a:cubicBezTo>
                  <a:pt x="507391" y="41643"/>
                  <a:pt x="191740" y="-11654"/>
                  <a:pt x="0" y="18288"/>
                </a:cubicBezTo>
                <a:cubicBezTo>
                  <a:pt x="714" y="9707"/>
                  <a:pt x="1025" y="3120"/>
                  <a:pt x="0" y="0"/>
                </a:cubicBezTo>
                <a:close/>
              </a:path>
              <a:path w="8229600" h="18288" stroke="0" extrusionOk="0">
                <a:moveTo>
                  <a:pt x="0" y="0"/>
                </a:moveTo>
                <a:cubicBezTo>
                  <a:pt x="270709" y="-27213"/>
                  <a:pt x="397128" y="23656"/>
                  <a:pt x="521208" y="0"/>
                </a:cubicBezTo>
                <a:cubicBezTo>
                  <a:pt x="631319" y="-5947"/>
                  <a:pt x="842157" y="28261"/>
                  <a:pt x="960120" y="0"/>
                </a:cubicBezTo>
                <a:cubicBezTo>
                  <a:pt x="1077930" y="6549"/>
                  <a:pt x="1318669" y="-15893"/>
                  <a:pt x="1481328" y="0"/>
                </a:cubicBezTo>
                <a:cubicBezTo>
                  <a:pt x="1659104" y="-21090"/>
                  <a:pt x="1870243" y="69945"/>
                  <a:pt x="2167128" y="0"/>
                </a:cubicBezTo>
                <a:cubicBezTo>
                  <a:pt x="2460684" y="-5519"/>
                  <a:pt x="2753885" y="-62993"/>
                  <a:pt x="2935224" y="0"/>
                </a:cubicBezTo>
                <a:cubicBezTo>
                  <a:pt x="3115119" y="56580"/>
                  <a:pt x="3535280" y="40687"/>
                  <a:pt x="3785616" y="0"/>
                </a:cubicBezTo>
                <a:cubicBezTo>
                  <a:pt x="4057881" y="25645"/>
                  <a:pt x="4308335" y="-2666"/>
                  <a:pt x="4636008" y="0"/>
                </a:cubicBezTo>
                <a:cubicBezTo>
                  <a:pt x="4987152" y="19805"/>
                  <a:pt x="5025979" y="14149"/>
                  <a:pt x="5239512" y="0"/>
                </a:cubicBezTo>
                <a:cubicBezTo>
                  <a:pt x="5437586" y="211"/>
                  <a:pt x="5752721" y="5618"/>
                  <a:pt x="6007608" y="0"/>
                </a:cubicBezTo>
                <a:cubicBezTo>
                  <a:pt x="6280137" y="-5132"/>
                  <a:pt x="6386079" y="-21510"/>
                  <a:pt x="6693408" y="0"/>
                </a:cubicBezTo>
                <a:cubicBezTo>
                  <a:pt x="6986580" y="4991"/>
                  <a:pt x="7015252" y="-18088"/>
                  <a:pt x="7296912" y="0"/>
                </a:cubicBezTo>
                <a:cubicBezTo>
                  <a:pt x="7569796" y="10390"/>
                  <a:pt x="7895472" y="71473"/>
                  <a:pt x="8229600" y="0"/>
                </a:cubicBezTo>
                <a:cubicBezTo>
                  <a:pt x="8230227" y="7450"/>
                  <a:pt x="8228885" y="11999"/>
                  <a:pt x="8229600" y="18288"/>
                </a:cubicBezTo>
                <a:cubicBezTo>
                  <a:pt x="8094333" y="-5252"/>
                  <a:pt x="7850928" y="37448"/>
                  <a:pt x="7626096" y="18288"/>
                </a:cubicBezTo>
                <a:cubicBezTo>
                  <a:pt x="7448378" y="-569"/>
                  <a:pt x="7315174" y="-1844"/>
                  <a:pt x="7022592" y="18288"/>
                </a:cubicBezTo>
                <a:cubicBezTo>
                  <a:pt x="6686163" y="50499"/>
                  <a:pt x="6352629" y="23510"/>
                  <a:pt x="6172200" y="18288"/>
                </a:cubicBezTo>
                <a:cubicBezTo>
                  <a:pt x="6015590" y="42345"/>
                  <a:pt x="5770309" y="21278"/>
                  <a:pt x="5650992" y="18288"/>
                </a:cubicBezTo>
                <a:cubicBezTo>
                  <a:pt x="5483975" y="12092"/>
                  <a:pt x="5165324" y="68948"/>
                  <a:pt x="4882896" y="18288"/>
                </a:cubicBezTo>
                <a:cubicBezTo>
                  <a:pt x="4568934" y="7053"/>
                  <a:pt x="4556334" y="27676"/>
                  <a:pt x="4443984" y="18288"/>
                </a:cubicBezTo>
                <a:cubicBezTo>
                  <a:pt x="4320775" y="10576"/>
                  <a:pt x="4034988" y="-3490"/>
                  <a:pt x="3758184" y="18288"/>
                </a:cubicBezTo>
                <a:cubicBezTo>
                  <a:pt x="3445155" y="-998"/>
                  <a:pt x="3367892" y="13824"/>
                  <a:pt x="3236976" y="18288"/>
                </a:cubicBezTo>
                <a:cubicBezTo>
                  <a:pt x="3093796" y="26408"/>
                  <a:pt x="2635824" y="24132"/>
                  <a:pt x="2386584" y="18288"/>
                </a:cubicBezTo>
                <a:cubicBezTo>
                  <a:pt x="2139815" y="-3297"/>
                  <a:pt x="2105958" y="25945"/>
                  <a:pt x="1947672" y="18288"/>
                </a:cubicBezTo>
                <a:cubicBezTo>
                  <a:pt x="1801011" y="-19911"/>
                  <a:pt x="1533636" y="14646"/>
                  <a:pt x="1261872" y="18288"/>
                </a:cubicBezTo>
                <a:cubicBezTo>
                  <a:pt x="989528" y="32227"/>
                  <a:pt x="1025848" y="14685"/>
                  <a:pt x="822960" y="18288"/>
                </a:cubicBezTo>
                <a:cubicBezTo>
                  <a:pt x="653456" y="20956"/>
                  <a:pt x="304027" y="8001"/>
                  <a:pt x="0" y="18288"/>
                </a:cubicBezTo>
                <a:cubicBezTo>
                  <a:pt x="-27" y="11611"/>
                  <a:pt x="-1713" y="5475"/>
                  <a:pt x="0" y="0"/>
                </a:cubicBezTo>
                <a:close/>
              </a:path>
              <a:path w="8229600" h="18288" fill="none" stroke="0" extrusionOk="0">
                <a:moveTo>
                  <a:pt x="0" y="0"/>
                </a:moveTo>
                <a:cubicBezTo>
                  <a:pt x="205130" y="6064"/>
                  <a:pt x="324007" y="6684"/>
                  <a:pt x="521208" y="0"/>
                </a:cubicBezTo>
                <a:cubicBezTo>
                  <a:pt x="695888" y="-14632"/>
                  <a:pt x="1101879" y="6017"/>
                  <a:pt x="1371600" y="0"/>
                </a:cubicBezTo>
                <a:cubicBezTo>
                  <a:pt x="1622968" y="4691"/>
                  <a:pt x="1936552" y="-7433"/>
                  <a:pt x="2221992" y="0"/>
                </a:cubicBezTo>
                <a:cubicBezTo>
                  <a:pt x="2498663" y="51226"/>
                  <a:pt x="2885875" y="-8757"/>
                  <a:pt x="3072384" y="0"/>
                </a:cubicBezTo>
                <a:cubicBezTo>
                  <a:pt x="3288944" y="24235"/>
                  <a:pt x="3331110" y="5443"/>
                  <a:pt x="3511296" y="0"/>
                </a:cubicBezTo>
                <a:cubicBezTo>
                  <a:pt x="3687973" y="-19690"/>
                  <a:pt x="3901025" y="-20092"/>
                  <a:pt x="4114800" y="0"/>
                </a:cubicBezTo>
                <a:cubicBezTo>
                  <a:pt x="4336102" y="32988"/>
                  <a:pt x="4416982" y="-5831"/>
                  <a:pt x="4553712" y="0"/>
                </a:cubicBezTo>
                <a:cubicBezTo>
                  <a:pt x="4674310" y="-5056"/>
                  <a:pt x="5080160" y="-12181"/>
                  <a:pt x="5239512" y="0"/>
                </a:cubicBezTo>
                <a:cubicBezTo>
                  <a:pt x="5419031" y="-38513"/>
                  <a:pt x="5691629" y="2226"/>
                  <a:pt x="5843016" y="0"/>
                </a:cubicBezTo>
                <a:cubicBezTo>
                  <a:pt x="5978317" y="-40553"/>
                  <a:pt x="6314754" y="9782"/>
                  <a:pt x="6611112" y="0"/>
                </a:cubicBezTo>
                <a:cubicBezTo>
                  <a:pt x="6973004" y="-17646"/>
                  <a:pt x="7175490" y="18489"/>
                  <a:pt x="7461504" y="0"/>
                </a:cubicBezTo>
                <a:cubicBezTo>
                  <a:pt x="7746737" y="-34159"/>
                  <a:pt x="7962178" y="39853"/>
                  <a:pt x="8229600" y="0"/>
                </a:cubicBezTo>
                <a:cubicBezTo>
                  <a:pt x="8228796" y="5852"/>
                  <a:pt x="8229698" y="10429"/>
                  <a:pt x="8229600" y="18288"/>
                </a:cubicBezTo>
                <a:cubicBezTo>
                  <a:pt x="7944174" y="-29104"/>
                  <a:pt x="7795646" y="-34405"/>
                  <a:pt x="7461504" y="18288"/>
                </a:cubicBezTo>
                <a:cubicBezTo>
                  <a:pt x="7129776" y="51087"/>
                  <a:pt x="7082769" y="31446"/>
                  <a:pt x="6940296" y="18288"/>
                </a:cubicBezTo>
                <a:cubicBezTo>
                  <a:pt x="6799665" y="-15875"/>
                  <a:pt x="6652769" y="31783"/>
                  <a:pt x="6419088" y="18288"/>
                </a:cubicBezTo>
                <a:cubicBezTo>
                  <a:pt x="6143970" y="52275"/>
                  <a:pt x="5863165" y="-16531"/>
                  <a:pt x="5650992" y="18288"/>
                </a:cubicBezTo>
                <a:cubicBezTo>
                  <a:pt x="5419172" y="40606"/>
                  <a:pt x="5309448" y="-405"/>
                  <a:pt x="5129784" y="18288"/>
                </a:cubicBezTo>
                <a:cubicBezTo>
                  <a:pt x="4947928" y="26023"/>
                  <a:pt x="4795021" y="5860"/>
                  <a:pt x="4690872" y="18288"/>
                </a:cubicBezTo>
                <a:cubicBezTo>
                  <a:pt x="4564358" y="-9579"/>
                  <a:pt x="4295485" y="-25280"/>
                  <a:pt x="4087368" y="18288"/>
                </a:cubicBezTo>
                <a:cubicBezTo>
                  <a:pt x="3871704" y="40406"/>
                  <a:pt x="3732927" y="-10898"/>
                  <a:pt x="3401568" y="18288"/>
                </a:cubicBezTo>
                <a:cubicBezTo>
                  <a:pt x="3075889" y="19660"/>
                  <a:pt x="3025898" y="44400"/>
                  <a:pt x="2798064" y="18288"/>
                </a:cubicBezTo>
                <a:cubicBezTo>
                  <a:pt x="2581856" y="-20869"/>
                  <a:pt x="2428311" y="-4900"/>
                  <a:pt x="2276856" y="18288"/>
                </a:cubicBezTo>
                <a:cubicBezTo>
                  <a:pt x="2098246" y="53283"/>
                  <a:pt x="1737531" y="55959"/>
                  <a:pt x="1426464" y="18288"/>
                </a:cubicBezTo>
                <a:cubicBezTo>
                  <a:pt x="1104708" y="26489"/>
                  <a:pt x="1006595" y="15928"/>
                  <a:pt x="740664" y="18288"/>
                </a:cubicBezTo>
                <a:cubicBezTo>
                  <a:pt x="480378" y="33084"/>
                  <a:pt x="202592" y="-12357"/>
                  <a:pt x="0" y="18288"/>
                </a:cubicBezTo>
                <a:cubicBezTo>
                  <a:pt x="888" y="9601"/>
                  <a:pt x="860" y="4150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custGeom>
                    <a:avLst/>
                    <a:gdLst>
                      <a:gd name="connsiteX0" fmla="*/ 0 w 8229600"/>
                      <a:gd name="connsiteY0" fmla="*/ 0 h 18288"/>
                      <a:gd name="connsiteX1" fmla="*/ 521208 w 8229600"/>
                      <a:gd name="connsiteY1" fmla="*/ 0 h 18288"/>
                      <a:gd name="connsiteX2" fmla="*/ 1371600 w 8229600"/>
                      <a:gd name="connsiteY2" fmla="*/ 0 h 18288"/>
                      <a:gd name="connsiteX3" fmla="*/ 2221992 w 8229600"/>
                      <a:gd name="connsiteY3" fmla="*/ 0 h 18288"/>
                      <a:gd name="connsiteX4" fmla="*/ 3072384 w 8229600"/>
                      <a:gd name="connsiteY4" fmla="*/ 0 h 18288"/>
                      <a:gd name="connsiteX5" fmla="*/ 3511296 w 8229600"/>
                      <a:gd name="connsiteY5" fmla="*/ 0 h 18288"/>
                      <a:gd name="connsiteX6" fmla="*/ 4114800 w 8229600"/>
                      <a:gd name="connsiteY6" fmla="*/ 0 h 18288"/>
                      <a:gd name="connsiteX7" fmla="*/ 4553712 w 8229600"/>
                      <a:gd name="connsiteY7" fmla="*/ 0 h 18288"/>
                      <a:gd name="connsiteX8" fmla="*/ 5239512 w 8229600"/>
                      <a:gd name="connsiteY8" fmla="*/ 0 h 18288"/>
                      <a:gd name="connsiteX9" fmla="*/ 5843016 w 8229600"/>
                      <a:gd name="connsiteY9" fmla="*/ 0 h 18288"/>
                      <a:gd name="connsiteX10" fmla="*/ 6611112 w 8229600"/>
                      <a:gd name="connsiteY10" fmla="*/ 0 h 18288"/>
                      <a:gd name="connsiteX11" fmla="*/ 7461504 w 8229600"/>
                      <a:gd name="connsiteY11" fmla="*/ 0 h 18288"/>
                      <a:gd name="connsiteX12" fmla="*/ 8229600 w 8229600"/>
                      <a:gd name="connsiteY12" fmla="*/ 0 h 18288"/>
                      <a:gd name="connsiteX13" fmla="*/ 8229600 w 8229600"/>
                      <a:gd name="connsiteY13" fmla="*/ 18288 h 18288"/>
                      <a:gd name="connsiteX14" fmla="*/ 7461504 w 8229600"/>
                      <a:gd name="connsiteY14" fmla="*/ 18288 h 18288"/>
                      <a:gd name="connsiteX15" fmla="*/ 6940296 w 8229600"/>
                      <a:gd name="connsiteY15" fmla="*/ 18288 h 18288"/>
                      <a:gd name="connsiteX16" fmla="*/ 6419088 w 8229600"/>
                      <a:gd name="connsiteY16" fmla="*/ 18288 h 18288"/>
                      <a:gd name="connsiteX17" fmla="*/ 5650992 w 8229600"/>
                      <a:gd name="connsiteY17" fmla="*/ 18288 h 18288"/>
                      <a:gd name="connsiteX18" fmla="*/ 5129784 w 8229600"/>
                      <a:gd name="connsiteY18" fmla="*/ 18288 h 18288"/>
                      <a:gd name="connsiteX19" fmla="*/ 4690872 w 8229600"/>
                      <a:gd name="connsiteY19" fmla="*/ 18288 h 18288"/>
                      <a:gd name="connsiteX20" fmla="*/ 4087368 w 8229600"/>
                      <a:gd name="connsiteY20" fmla="*/ 18288 h 18288"/>
                      <a:gd name="connsiteX21" fmla="*/ 3401568 w 8229600"/>
                      <a:gd name="connsiteY21" fmla="*/ 18288 h 18288"/>
                      <a:gd name="connsiteX22" fmla="*/ 2798064 w 8229600"/>
                      <a:gd name="connsiteY22" fmla="*/ 18288 h 18288"/>
                      <a:gd name="connsiteX23" fmla="*/ 2276856 w 8229600"/>
                      <a:gd name="connsiteY23" fmla="*/ 18288 h 18288"/>
                      <a:gd name="connsiteX24" fmla="*/ 1426464 w 8229600"/>
                      <a:gd name="connsiteY24" fmla="*/ 18288 h 18288"/>
                      <a:gd name="connsiteX25" fmla="*/ 740664 w 8229600"/>
                      <a:gd name="connsiteY25" fmla="*/ 18288 h 18288"/>
                      <a:gd name="connsiteX26" fmla="*/ 0 w 8229600"/>
                      <a:gd name="connsiteY26" fmla="*/ 18288 h 18288"/>
                      <a:gd name="connsiteX27" fmla="*/ 0 w 8229600"/>
                      <a:gd name="connsiteY27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8229600" h="18288" fill="none" extrusionOk="0">
                        <a:moveTo>
                          <a:pt x="0" y="0"/>
                        </a:moveTo>
                        <a:cubicBezTo>
                          <a:pt x="227594" y="-4267"/>
                          <a:pt x="329693" y="13251"/>
                          <a:pt x="521208" y="0"/>
                        </a:cubicBezTo>
                        <a:cubicBezTo>
                          <a:pt x="712723" y="-13251"/>
                          <a:pt x="1137373" y="-13618"/>
                          <a:pt x="1371600" y="0"/>
                        </a:cubicBezTo>
                        <a:cubicBezTo>
                          <a:pt x="1605827" y="13618"/>
                          <a:pt x="1975382" y="-27374"/>
                          <a:pt x="2221992" y="0"/>
                        </a:cubicBezTo>
                        <a:cubicBezTo>
                          <a:pt x="2468602" y="27374"/>
                          <a:pt x="2863316" y="-20517"/>
                          <a:pt x="3072384" y="0"/>
                        </a:cubicBezTo>
                        <a:cubicBezTo>
                          <a:pt x="3281452" y="20517"/>
                          <a:pt x="3331438" y="10793"/>
                          <a:pt x="3511296" y="0"/>
                        </a:cubicBezTo>
                        <a:cubicBezTo>
                          <a:pt x="3691154" y="-10793"/>
                          <a:pt x="3906405" y="-29737"/>
                          <a:pt x="4114800" y="0"/>
                        </a:cubicBezTo>
                        <a:cubicBezTo>
                          <a:pt x="4323195" y="29737"/>
                          <a:pt x="4428852" y="-2234"/>
                          <a:pt x="4553712" y="0"/>
                        </a:cubicBezTo>
                        <a:cubicBezTo>
                          <a:pt x="4678572" y="2234"/>
                          <a:pt x="5065629" y="29368"/>
                          <a:pt x="5239512" y="0"/>
                        </a:cubicBezTo>
                        <a:cubicBezTo>
                          <a:pt x="5413395" y="-29368"/>
                          <a:pt x="5703888" y="11839"/>
                          <a:pt x="5843016" y="0"/>
                        </a:cubicBezTo>
                        <a:cubicBezTo>
                          <a:pt x="5982144" y="-11839"/>
                          <a:pt x="6260765" y="24719"/>
                          <a:pt x="6611112" y="0"/>
                        </a:cubicBezTo>
                        <a:cubicBezTo>
                          <a:pt x="6961459" y="-24719"/>
                          <a:pt x="7228293" y="32959"/>
                          <a:pt x="7461504" y="0"/>
                        </a:cubicBezTo>
                        <a:cubicBezTo>
                          <a:pt x="7694715" y="-32959"/>
                          <a:pt x="7990029" y="-3422"/>
                          <a:pt x="8229600" y="0"/>
                        </a:cubicBezTo>
                        <a:cubicBezTo>
                          <a:pt x="8228940" y="5812"/>
                          <a:pt x="8229447" y="9773"/>
                          <a:pt x="8229600" y="18288"/>
                        </a:cubicBezTo>
                        <a:cubicBezTo>
                          <a:pt x="7940706" y="-9293"/>
                          <a:pt x="7792584" y="-16009"/>
                          <a:pt x="7461504" y="18288"/>
                        </a:cubicBezTo>
                        <a:cubicBezTo>
                          <a:pt x="7130424" y="52585"/>
                          <a:pt x="7080072" y="43845"/>
                          <a:pt x="6940296" y="18288"/>
                        </a:cubicBezTo>
                        <a:cubicBezTo>
                          <a:pt x="6800520" y="-7269"/>
                          <a:pt x="6672872" y="26671"/>
                          <a:pt x="6419088" y="18288"/>
                        </a:cubicBezTo>
                        <a:cubicBezTo>
                          <a:pt x="6165304" y="9905"/>
                          <a:pt x="5869721" y="4987"/>
                          <a:pt x="5650992" y="18288"/>
                        </a:cubicBezTo>
                        <a:cubicBezTo>
                          <a:pt x="5432263" y="31589"/>
                          <a:pt x="5308310" y="3023"/>
                          <a:pt x="5129784" y="18288"/>
                        </a:cubicBezTo>
                        <a:cubicBezTo>
                          <a:pt x="4951258" y="33553"/>
                          <a:pt x="4799696" y="15357"/>
                          <a:pt x="4690872" y="18288"/>
                        </a:cubicBezTo>
                        <a:cubicBezTo>
                          <a:pt x="4582048" y="21219"/>
                          <a:pt x="4311124" y="-7836"/>
                          <a:pt x="4087368" y="18288"/>
                        </a:cubicBezTo>
                        <a:cubicBezTo>
                          <a:pt x="3863612" y="44412"/>
                          <a:pt x="3730288" y="13374"/>
                          <a:pt x="3401568" y="18288"/>
                        </a:cubicBezTo>
                        <a:cubicBezTo>
                          <a:pt x="3072848" y="23202"/>
                          <a:pt x="3020684" y="32425"/>
                          <a:pt x="2798064" y="18288"/>
                        </a:cubicBezTo>
                        <a:cubicBezTo>
                          <a:pt x="2575444" y="4151"/>
                          <a:pt x="2440915" y="-7352"/>
                          <a:pt x="2276856" y="18288"/>
                        </a:cubicBezTo>
                        <a:cubicBezTo>
                          <a:pt x="2112797" y="43928"/>
                          <a:pt x="1726502" y="-9560"/>
                          <a:pt x="1426464" y="18288"/>
                        </a:cubicBezTo>
                        <a:cubicBezTo>
                          <a:pt x="1126426" y="46136"/>
                          <a:pt x="992925" y="21016"/>
                          <a:pt x="740664" y="18288"/>
                        </a:cubicBezTo>
                        <a:cubicBezTo>
                          <a:pt x="488403" y="15560"/>
                          <a:pt x="195650" y="-16061"/>
                          <a:pt x="0" y="18288"/>
                        </a:cubicBezTo>
                        <a:cubicBezTo>
                          <a:pt x="348" y="9455"/>
                          <a:pt x="654" y="3983"/>
                          <a:pt x="0" y="0"/>
                        </a:cubicBezTo>
                        <a:close/>
                      </a:path>
                      <a:path w="8229600" h="18288" stroke="0" extrusionOk="0">
                        <a:moveTo>
                          <a:pt x="0" y="0"/>
                        </a:moveTo>
                        <a:cubicBezTo>
                          <a:pt x="259263" y="-9445"/>
                          <a:pt x="404731" y="4427"/>
                          <a:pt x="521208" y="0"/>
                        </a:cubicBezTo>
                        <a:cubicBezTo>
                          <a:pt x="637685" y="-4427"/>
                          <a:pt x="839187" y="564"/>
                          <a:pt x="960120" y="0"/>
                        </a:cubicBezTo>
                        <a:cubicBezTo>
                          <a:pt x="1081053" y="-564"/>
                          <a:pt x="1313469" y="-16481"/>
                          <a:pt x="1481328" y="0"/>
                        </a:cubicBezTo>
                        <a:cubicBezTo>
                          <a:pt x="1649187" y="16481"/>
                          <a:pt x="1885247" y="26161"/>
                          <a:pt x="2167128" y="0"/>
                        </a:cubicBezTo>
                        <a:cubicBezTo>
                          <a:pt x="2449009" y="-26161"/>
                          <a:pt x="2761875" y="-22202"/>
                          <a:pt x="2935224" y="0"/>
                        </a:cubicBezTo>
                        <a:cubicBezTo>
                          <a:pt x="3108573" y="22202"/>
                          <a:pt x="3540687" y="-2863"/>
                          <a:pt x="3785616" y="0"/>
                        </a:cubicBezTo>
                        <a:cubicBezTo>
                          <a:pt x="4030545" y="2863"/>
                          <a:pt x="4280774" y="-12442"/>
                          <a:pt x="4636008" y="0"/>
                        </a:cubicBezTo>
                        <a:cubicBezTo>
                          <a:pt x="4991242" y="12442"/>
                          <a:pt x="5025483" y="16914"/>
                          <a:pt x="5239512" y="0"/>
                        </a:cubicBezTo>
                        <a:cubicBezTo>
                          <a:pt x="5453541" y="-16914"/>
                          <a:pt x="5754008" y="16592"/>
                          <a:pt x="6007608" y="0"/>
                        </a:cubicBezTo>
                        <a:cubicBezTo>
                          <a:pt x="6261208" y="-16592"/>
                          <a:pt x="6407957" y="-11909"/>
                          <a:pt x="6693408" y="0"/>
                        </a:cubicBezTo>
                        <a:cubicBezTo>
                          <a:pt x="6978859" y="11909"/>
                          <a:pt x="7015437" y="-20890"/>
                          <a:pt x="7296912" y="0"/>
                        </a:cubicBezTo>
                        <a:cubicBezTo>
                          <a:pt x="7578387" y="20890"/>
                          <a:pt x="7859622" y="46406"/>
                          <a:pt x="8229600" y="0"/>
                        </a:cubicBezTo>
                        <a:cubicBezTo>
                          <a:pt x="8230508" y="6337"/>
                          <a:pt x="8228722" y="11778"/>
                          <a:pt x="8229600" y="18288"/>
                        </a:cubicBezTo>
                        <a:cubicBezTo>
                          <a:pt x="8075287" y="35054"/>
                          <a:pt x="7821366" y="21850"/>
                          <a:pt x="7626096" y="18288"/>
                        </a:cubicBezTo>
                        <a:cubicBezTo>
                          <a:pt x="7430826" y="14726"/>
                          <a:pt x="7320004" y="-9669"/>
                          <a:pt x="7022592" y="18288"/>
                        </a:cubicBezTo>
                        <a:cubicBezTo>
                          <a:pt x="6725180" y="46245"/>
                          <a:pt x="6348804" y="-14025"/>
                          <a:pt x="6172200" y="18288"/>
                        </a:cubicBezTo>
                        <a:cubicBezTo>
                          <a:pt x="5995596" y="50601"/>
                          <a:pt x="5788102" y="22890"/>
                          <a:pt x="5650992" y="18288"/>
                        </a:cubicBezTo>
                        <a:cubicBezTo>
                          <a:pt x="5513882" y="13686"/>
                          <a:pt x="5198399" y="29121"/>
                          <a:pt x="4882896" y="18288"/>
                        </a:cubicBezTo>
                        <a:cubicBezTo>
                          <a:pt x="4567393" y="7455"/>
                          <a:pt x="4557008" y="26965"/>
                          <a:pt x="4443984" y="18288"/>
                        </a:cubicBezTo>
                        <a:cubicBezTo>
                          <a:pt x="4330960" y="9611"/>
                          <a:pt x="4061674" y="28891"/>
                          <a:pt x="3758184" y="18288"/>
                        </a:cubicBezTo>
                        <a:cubicBezTo>
                          <a:pt x="3454694" y="7685"/>
                          <a:pt x="3380392" y="19119"/>
                          <a:pt x="3236976" y="18288"/>
                        </a:cubicBezTo>
                        <a:cubicBezTo>
                          <a:pt x="3093560" y="17457"/>
                          <a:pt x="2632116" y="37607"/>
                          <a:pt x="2386584" y="18288"/>
                        </a:cubicBezTo>
                        <a:cubicBezTo>
                          <a:pt x="2141052" y="-1031"/>
                          <a:pt x="2110884" y="28777"/>
                          <a:pt x="1947672" y="18288"/>
                        </a:cubicBezTo>
                        <a:cubicBezTo>
                          <a:pt x="1784460" y="7799"/>
                          <a:pt x="1535467" y="461"/>
                          <a:pt x="1261872" y="18288"/>
                        </a:cubicBezTo>
                        <a:cubicBezTo>
                          <a:pt x="988277" y="36115"/>
                          <a:pt x="1021096" y="10375"/>
                          <a:pt x="822960" y="18288"/>
                        </a:cubicBezTo>
                        <a:cubicBezTo>
                          <a:pt x="624824" y="26201"/>
                          <a:pt x="298309" y="1283"/>
                          <a:pt x="0" y="18288"/>
                        </a:cubicBezTo>
                        <a:cubicBezTo>
                          <a:pt x="-633" y="12278"/>
                          <a:pt x="-757" y="586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99A122-47B4-4E7C-A611-9EBC5CC2A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368" y="2071316"/>
            <a:ext cx="5078736" cy="4119172"/>
          </a:xfrm>
        </p:spPr>
        <p:txBody>
          <a:bodyPr anchor="t">
            <a:norm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Клиничка слика</a:t>
            </a:r>
          </a:p>
          <a:p>
            <a:r>
              <a:rPr lang="sr-Cyrl-R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Хематолошке и биохемијске анализе</a:t>
            </a:r>
            <a:endParaRPr lang="en-US" sz="24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sr-Cyrl-R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Изолација микроорганизма: хемокултура, уринокултура, брисеви...</a:t>
            </a:r>
          </a:p>
          <a:p>
            <a:r>
              <a:rPr lang="sr-Cyrl-R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Допунска испитивања (</a:t>
            </a:r>
            <a:r>
              <a:rPr lang="sr-Latn-C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радиографије,</a:t>
            </a:r>
            <a:r>
              <a:rPr lang="sr-Cyrl-C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скенер, магнетна резонанца, </a:t>
            </a:r>
            <a:r>
              <a:rPr lang="sr-Latn-C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ехокардиограм,</a:t>
            </a:r>
            <a:r>
              <a:rPr lang="sr-Cyrl-C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лумбална пункција...)</a:t>
            </a:r>
          </a:p>
          <a:p>
            <a:endParaRPr lang="sr-Cyrl-RS" sz="19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FE9CA6-5BB1-43F2-8BF8-3969C52CE4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406" r="1176" b="8001"/>
          <a:stretch/>
        </p:blipFill>
        <p:spPr>
          <a:xfrm>
            <a:off x="4788024" y="1982454"/>
            <a:ext cx="3870945" cy="2797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715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E14B6F9-978A-4E16-81C1-008FF76E7F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567" y="438653"/>
            <a:ext cx="8138865" cy="59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7332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843C755-0776-4D8F-B687-886F08F393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615" y="298114"/>
            <a:ext cx="8170841" cy="600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713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5352" name="Rectangle 185351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826" name="Rectangle 2">
            <a:extLst>
              <a:ext uri="{FF2B5EF4-FFF2-40B4-BE49-F238E27FC236}">
                <a16:creationId xmlns:a16="http://schemas.microsoft.com/office/drawing/2014/main" id="{8BF6A156-209E-48C6-9835-EE51DFCD17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sr-Latn-CS" altLang="en-US" sz="29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</a:t>
            </a:r>
            <a:r>
              <a:rPr lang="sr-Cyrl-RS" altLang="en-US" sz="29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ИФЕРЕНЦИЈАЛНА Д</a:t>
            </a:r>
            <a:r>
              <a:rPr lang="sr-Latn-CS" altLang="en-US" sz="29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ИЈАГНОЗА СЕПСЕ</a:t>
            </a:r>
            <a:endParaRPr lang="en-US" altLang="en-US" sz="2900" b="1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85354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347" name="Rectangle 3">
            <a:extLst>
              <a:ext uri="{FF2B5EF4-FFF2-40B4-BE49-F238E27FC236}">
                <a16:creationId xmlns:a16="http://schemas.microsoft.com/office/drawing/2014/main" id="{0F015EB0-6899-4669-9B15-D5E39D0A43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28650" y="1929384"/>
            <a:ext cx="7886700" cy="4251960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Инфективне болести: лептоспироза, трбушни и пегави тифус, бруцелоза, маларија, кала-азар</a:t>
            </a:r>
          </a:p>
          <a:p>
            <a:pPr>
              <a:defRPr/>
            </a:pP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Малигне, хематолошке болести (лимфоми)</a:t>
            </a:r>
          </a:p>
          <a:p>
            <a:pPr>
              <a:defRPr/>
            </a:pPr>
            <a:r>
              <a:rPr lang="sr-Cyrl-R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Системске болести везивног ткива</a:t>
            </a:r>
          </a:p>
          <a:p>
            <a:pPr>
              <a:defRPr/>
            </a:pP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Панкреатитис</a:t>
            </a:r>
          </a:p>
          <a:p>
            <a:pPr>
              <a:defRPr/>
            </a:pP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Анафилакса</a:t>
            </a:r>
          </a:p>
          <a:p>
            <a:pPr>
              <a:defRPr/>
            </a:pP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Инсуфицијенција надбубрежне жлезде</a:t>
            </a:r>
          </a:p>
          <a:p>
            <a:pPr>
              <a:defRPr/>
            </a:pP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Плућна емболија</a:t>
            </a:r>
          </a:p>
          <a:p>
            <a:pPr>
              <a:defRPr/>
            </a:pP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Хиповолемија различитог узрока</a:t>
            </a:r>
          </a:p>
          <a:p>
            <a:pPr>
              <a:defRPr/>
            </a:pPr>
            <a:r>
              <a:rPr lang="sr-Cyrl-R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Масивна аспирација/ателектаза</a:t>
            </a:r>
          </a:p>
          <a:p>
            <a:pPr>
              <a:defRPr/>
            </a:pPr>
            <a:endParaRPr lang="sr-Cyrl-R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sr-Cyrl-R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endParaRPr lang="sr-Cyrl-R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endParaRPr lang="sr-Cyrl-R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endParaRPr lang="sr-Cyrl-R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endParaRPr lang="sr-Cyrl-R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endParaRPr lang="en-U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96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3" name="Group 19462">
            <a:extLst>
              <a:ext uri="{FF2B5EF4-FFF2-40B4-BE49-F238E27FC236}">
                <a16:creationId xmlns:a16="http://schemas.microsoft.com/office/drawing/2014/main" id="{8DD77349-6ADE-99FE-8E04-12919EE56F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29768"/>
            <a:ext cx="9151630" cy="1519356"/>
            <a:chOff x="-1" y="-29768"/>
            <a:chExt cx="12202175" cy="1519356"/>
          </a:xfrm>
        </p:grpSpPr>
        <p:sp>
          <p:nvSpPr>
            <p:cNvPr id="19464" name="Rectangle 19463">
              <a:extLst>
                <a:ext uri="{FF2B5EF4-FFF2-40B4-BE49-F238E27FC236}">
                  <a16:creationId xmlns:a16="http://schemas.microsoft.com/office/drawing/2014/main" id="{D5B2B92C-44DF-B41D-C67A-EBF175DF52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5341412" y="-5371175"/>
              <a:ext cx="1519350" cy="12202174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65" name="Rectangle 19464">
              <a:extLst>
                <a:ext uri="{FF2B5EF4-FFF2-40B4-BE49-F238E27FC236}">
                  <a16:creationId xmlns:a16="http://schemas.microsoft.com/office/drawing/2014/main" id="{341EB2F1-D26A-D7C9-E9AC-B63BE629A2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8917093" y="-1801610"/>
              <a:ext cx="1507122" cy="5063040"/>
            </a:xfrm>
            <a:prstGeom prst="rect">
              <a:avLst/>
            </a:prstGeom>
            <a:gradFill>
              <a:gsLst>
                <a:gs pos="5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66" name="Rectangle 19465">
              <a:extLst>
                <a:ext uri="{FF2B5EF4-FFF2-40B4-BE49-F238E27FC236}">
                  <a16:creationId xmlns:a16="http://schemas.microsoft.com/office/drawing/2014/main" id="{96D16430-53D3-47E5-F4B8-B441E710D4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3100712" y="-3130481"/>
              <a:ext cx="1519356" cy="7720782"/>
            </a:xfrm>
            <a:prstGeom prst="rect">
              <a:avLst/>
            </a:prstGeom>
            <a:gradFill>
              <a:gsLst>
                <a:gs pos="2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01843"/>
            <a:ext cx="8424936" cy="1003532"/>
          </a:xfrm>
        </p:spPr>
        <p:txBody>
          <a:bodyPr anchor="ctr">
            <a:normAutofit/>
          </a:bodyPr>
          <a:lstStyle/>
          <a:p>
            <a:r>
              <a:rPr lang="ru-RU" sz="2900" b="1" dirty="0">
                <a:solidFill>
                  <a:srgbClr val="FFFFFF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СИРС се манифестује са најмање два од следећих клиничких знакова:</a:t>
            </a:r>
            <a:endParaRPr lang="en-US" sz="2900" b="1" dirty="0">
              <a:solidFill>
                <a:srgbClr val="FFFFFF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2103051"/>
            <a:ext cx="8280919" cy="3673576"/>
          </a:xfrm>
        </p:spPr>
        <p:txBody>
          <a:bodyPr>
            <a:noAutofit/>
          </a:bodyPr>
          <a:lstStyle/>
          <a:p>
            <a:pPr algn="just">
              <a:spcBef>
                <a:spcPts val="600"/>
              </a:spcBef>
              <a:defRPr/>
            </a:pP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&gt;</a:t>
            </a:r>
            <a:r>
              <a:rPr lang="sr-Latn-R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38 степени или &lt;</a:t>
            </a:r>
            <a:r>
              <a:rPr lang="sr-Latn-R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36</a:t>
            </a:r>
          </a:p>
          <a:p>
            <a:pPr marL="0" indent="0" algn="just">
              <a:spcBef>
                <a:spcPts val="600"/>
              </a:spcBef>
              <a:buNone/>
              <a:defRPr/>
            </a:pPr>
            <a:endParaRPr lang="ru-RU" sz="24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defRPr/>
            </a:pP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Срчана фреквенца &gt;</a:t>
            </a:r>
            <a:r>
              <a:rPr lang="sr-Latn-R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90/мин</a:t>
            </a:r>
          </a:p>
          <a:p>
            <a:pPr marL="0" indent="0" algn="just">
              <a:spcBef>
                <a:spcPts val="600"/>
              </a:spcBef>
              <a:buNone/>
              <a:defRPr/>
            </a:pPr>
            <a:endParaRPr lang="ru-RU" sz="24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defRPr/>
            </a:pP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Респираторна фреквенца &gt;</a:t>
            </a:r>
            <a:r>
              <a:rPr lang="sr-Latn-R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20/мин или  </a:t>
            </a:r>
            <a:r>
              <a:rPr lang="en-U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</a:t>
            </a: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</a:t>
            </a:r>
            <a:r>
              <a:rPr lang="en-U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</a:t>
            </a: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О2</a:t>
            </a:r>
            <a:r>
              <a:rPr lang="sr-Latn-R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&lt;</a:t>
            </a:r>
            <a:r>
              <a:rPr lang="sr-Latn-R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32</a:t>
            </a:r>
            <a:r>
              <a:rPr lang="en-U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mmHg</a:t>
            </a:r>
            <a:endParaRPr lang="sr-Cyrl-RS" sz="24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600"/>
              </a:spcBef>
              <a:buNone/>
              <a:defRPr/>
            </a:pPr>
            <a:endParaRPr lang="ru-RU" sz="24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defRPr/>
            </a:pP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Број леукоцита &gt; 12,000/µ</a:t>
            </a:r>
            <a:r>
              <a:rPr lang="en-U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</a:t>
            </a: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&lt; 4,000/µ</a:t>
            </a:r>
            <a:r>
              <a:rPr lang="en-U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</a:t>
            </a: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или  &gt;10% младих, незрелих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0281315-928A-4E27-90B2-5D849932C1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537" y="365125"/>
            <a:ext cx="8373558" cy="13255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sr-Cyrl-RS" altLang="en-US" sz="29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ПЛАН ЛЕЧЕЊА С</a:t>
            </a:r>
            <a:r>
              <a:rPr lang="sr-Latn-CS" altLang="en-US" sz="29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ЕПСЕ</a:t>
            </a:r>
            <a:r>
              <a:rPr lang="sr-Cyrl-RS" altLang="en-US" sz="29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И СЕПТИЧНОГ ШОКА</a:t>
            </a:r>
            <a:endParaRPr lang="en-US" altLang="en-US" sz="2900" b="1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CCFB38-7AE0-4028-8538-7F38540A55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610" y="1484784"/>
            <a:ext cx="7886700" cy="4251960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ru-RU" sz="18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Санирање септичног извора (хируршка обрада ране, дренажа гноја, уклањање централног катетера...)</a:t>
            </a:r>
          </a:p>
          <a:p>
            <a:pPr>
              <a:lnSpc>
                <a:spcPct val="90000"/>
              </a:lnSpc>
            </a:pP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Примена адекватне антибиотске терапије</a:t>
            </a:r>
          </a:p>
          <a:p>
            <a:pPr>
              <a:lnSpc>
                <a:spcPct val="90000"/>
              </a:lnSpc>
            </a:pP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Корекција хомеостазних поремећаја</a:t>
            </a:r>
          </a:p>
          <a:p>
            <a:pPr>
              <a:lnSpc>
                <a:spcPct val="90000"/>
              </a:lnSpc>
            </a:pP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Одржавање виталних функција</a:t>
            </a:r>
          </a:p>
          <a:p>
            <a:pPr>
              <a:lnSpc>
                <a:spcPct val="90000"/>
              </a:lnSpc>
            </a:pP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Примена лекова који делују на имунолошке процесе</a:t>
            </a:r>
          </a:p>
          <a:p>
            <a:pPr>
              <a:lnSpc>
                <a:spcPct val="90000"/>
              </a:lnSpc>
            </a:pP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Спровођење специфичних терапијских поступака за тешке сепсе</a:t>
            </a:r>
          </a:p>
          <a:p>
            <a:pPr>
              <a:lnSpc>
                <a:spcPct val="90000"/>
              </a:lnSpc>
            </a:pPr>
            <a:endParaRPr lang="ru-RU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ru-RU" sz="20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Избор антибиотика у сепси се врши према:</a:t>
            </a:r>
          </a:p>
          <a:p>
            <a:pPr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претпостављеном извору сепсе и очекиваном узрочнику</a:t>
            </a:r>
          </a:p>
          <a:p>
            <a:pPr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стању и животном добу оболелог, другим болестима и стањима (алергије, трудноћа)</a:t>
            </a:r>
          </a:p>
          <a:p>
            <a:pPr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месту настанка инфекције (ванболничке и болничке)</a:t>
            </a:r>
          </a:p>
          <a:p>
            <a:pPr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дијагностичко-терапијским процедурама које су претходиле</a:t>
            </a:r>
            <a:endParaRPr lang="en-U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519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928"/>
    </mc:Choice>
    <mc:Fallback xmlns="">
      <p:transition spd="slow" advTm="50928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6504" name="Rectangle 106503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730" name="Title 1">
            <a:extLst>
              <a:ext uri="{FF2B5EF4-FFF2-40B4-BE49-F238E27FC236}">
                <a16:creationId xmlns:a16="http://schemas.microsoft.com/office/drawing/2014/main" id="{57587A76-D74D-4C18-B88B-F29CDE75F11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628650" y="365125"/>
            <a:ext cx="78867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altLang="en-US" sz="29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ШЕСТ ХИТНИХ ПОСТУПАКА У ЛЕЧЕЊУ </a:t>
            </a:r>
            <a:r>
              <a:rPr lang="en-US" altLang="en-US" sz="2900" b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пацијената</a:t>
            </a:r>
            <a:r>
              <a:rPr lang="en-US" altLang="en-US" sz="29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900" b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en-US" altLang="en-US" sz="29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900" b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постављеном</a:t>
            </a:r>
            <a:r>
              <a:rPr lang="en-US" altLang="en-US" sz="29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900" b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сумњом</a:t>
            </a:r>
            <a:r>
              <a:rPr lang="en-US" altLang="en-US" sz="29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900" b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en-US" sz="29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900" b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сепсу</a:t>
            </a:r>
            <a:r>
              <a:rPr lang="en-US" altLang="en-US" sz="29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9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506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499" name="Content Placeholder 2">
            <a:extLst>
              <a:ext uri="{FF2B5EF4-FFF2-40B4-BE49-F238E27FC236}">
                <a16:creationId xmlns:a16="http://schemas.microsoft.com/office/drawing/2014/main" id="{CE7644EE-37EE-4B12-9484-8393145D1CC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28650" y="1929384"/>
            <a:ext cx="7886700" cy="4251960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defRPr/>
            </a:pP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defRPr/>
            </a:pP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дати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кисеоник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висок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проток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defRPr/>
            </a:pP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узети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крв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хемокултуру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defRPr/>
            </a:pP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применити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антибиотике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defRPr/>
            </a:pP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започети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надокнаду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интраваскуларног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волумена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defRPr/>
            </a:pP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проверити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ниво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хемоглобина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лактата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defRPr/>
            </a:pP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пратити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„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сатну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диурезу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defRPr/>
            </a:pP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4091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5DB3719-6FDC-4E5D-891D-FF40B7300F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5102B7-CC5E-4C26-B2F9-4F3AFAC08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560451"/>
            <a:ext cx="8640960" cy="1325563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</a:pPr>
            <a:r>
              <a:rPr lang="ru-RU" sz="29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Препоруке за емпиријску антимикробну терапију</a:t>
            </a:r>
            <a:endParaRPr lang="en-US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E0CBAC23-2E3F-4A90-BA59-F8299F6A5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8650" y="1865313"/>
            <a:ext cx="7818120" cy="18288"/>
          </a:xfrm>
          <a:custGeom>
            <a:avLst/>
            <a:gdLst>
              <a:gd name="connsiteX0" fmla="*/ 0 w 7818120"/>
              <a:gd name="connsiteY0" fmla="*/ 0 h 18288"/>
              <a:gd name="connsiteX1" fmla="*/ 416966 w 7818120"/>
              <a:gd name="connsiteY1" fmla="*/ 0 h 18288"/>
              <a:gd name="connsiteX2" fmla="*/ 1146658 w 7818120"/>
              <a:gd name="connsiteY2" fmla="*/ 0 h 18288"/>
              <a:gd name="connsiteX3" fmla="*/ 1563624 w 7818120"/>
              <a:gd name="connsiteY3" fmla="*/ 0 h 18288"/>
              <a:gd name="connsiteX4" fmla="*/ 2136953 w 7818120"/>
              <a:gd name="connsiteY4" fmla="*/ 0 h 18288"/>
              <a:gd name="connsiteX5" fmla="*/ 2944825 w 7818120"/>
              <a:gd name="connsiteY5" fmla="*/ 0 h 18288"/>
              <a:gd name="connsiteX6" fmla="*/ 3596335 w 7818120"/>
              <a:gd name="connsiteY6" fmla="*/ 0 h 18288"/>
              <a:gd name="connsiteX7" fmla="*/ 4326026 w 7818120"/>
              <a:gd name="connsiteY7" fmla="*/ 0 h 18288"/>
              <a:gd name="connsiteX8" fmla="*/ 4899355 w 7818120"/>
              <a:gd name="connsiteY8" fmla="*/ 0 h 18288"/>
              <a:gd name="connsiteX9" fmla="*/ 5550865 w 7818120"/>
              <a:gd name="connsiteY9" fmla="*/ 0 h 18288"/>
              <a:gd name="connsiteX10" fmla="*/ 6358738 w 7818120"/>
              <a:gd name="connsiteY10" fmla="*/ 0 h 18288"/>
              <a:gd name="connsiteX11" fmla="*/ 6853885 w 7818120"/>
              <a:gd name="connsiteY11" fmla="*/ 0 h 18288"/>
              <a:gd name="connsiteX12" fmla="*/ 7818120 w 7818120"/>
              <a:gd name="connsiteY12" fmla="*/ 0 h 18288"/>
              <a:gd name="connsiteX13" fmla="*/ 7818120 w 7818120"/>
              <a:gd name="connsiteY13" fmla="*/ 18288 h 18288"/>
              <a:gd name="connsiteX14" fmla="*/ 7244791 w 7818120"/>
              <a:gd name="connsiteY14" fmla="*/ 18288 h 18288"/>
              <a:gd name="connsiteX15" fmla="*/ 6827825 w 7818120"/>
              <a:gd name="connsiteY15" fmla="*/ 18288 h 18288"/>
              <a:gd name="connsiteX16" fmla="*/ 6176315 w 7818120"/>
              <a:gd name="connsiteY16" fmla="*/ 18288 h 18288"/>
              <a:gd name="connsiteX17" fmla="*/ 5681167 w 7818120"/>
              <a:gd name="connsiteY17" fmla="*/ 18288 h 18288"/>
              <a:gd name="connsiteX18" fmla="*/ 5029657 w 7818120"/>
              <a:gd name="connsiteY18" fmla="*/ 18288 h 18288"/>
              <a:gd name="connsiteX19" fmla="*/ 4378147 w 7818120"/>
              <a:gd name="connsiteY19" fmla="*/ 18288 h 18288"/>
              <a:gd name="connsiteX20" fmla="*/ 3726637 w 7818120"/>
              <a:gd name="connsiteY20" fmla="*/ 18288 h 18288"/>
              <a:gd name="connsiteX21" fmla="*/ 3075127 w 7818120"/>
              <a:gd name="connsiteY21" fmla="*/ 18288 h 18288"/>
              <a:gd name="connsiteX22" fmla="*/ 2501798 w 7818120"/>
              <a:gd name="connsiteY22" fmla="*/ 18288 h 18288"/>
              <a:gd name="connsiteX23" fmla="*/ 1772107 w 7818120"/>
              <a:gd name="connsiteY23" fmla="*/ 18288 h 18288"/>
              <a:gd name="connsiteX24" fmla="*/ 1120597 w 7818120"/>
              <a:gd name="connsiteY24" fmla="*/ 18288 h 18288"/>
              <a:gd name="connsiteX25" fmla="*/ 0 w 7818120"/>
              <a:gd name="connsiteY25" fmla="*/ 18288 h 18288"/>
              <a:gd name="connsiteX26" fmla="*/ 0 w 7818120"/>
              <a:gd name="connsiteY26" fmla="*/ 0 h 18288"/>
              <a:gd name="connsiteX0" fmla="*/ 0 w 7818120"/>
              <a:gd name="connsiteY0" fmla="*/ 0 h 18288"/>
              <a:gd name="connsiteX1" fmla="*/ 573329 w 7818120"/>
              <a:gd name="connsiteY1" fmla="*/ 0 h 18288"/>
              <a:gd name="connsiteX2" fmla="*/ 990295 w 7818120"/>
              <a:gd name="connsiteY2" fmla="*/ 0 h 18288"/>
              <a:gd name="connsiteX3" fmla="*/ 1394232 w 7818120"/>
              <a:gd name="connsiteY3" fmla="*/ 0 h 18288"/>
              <a:gd name="connsiteX4" fmla="*/ 1798168 w 7818120"/>
              <a:gd name="connsiteY4" fmla="*/ 0 h 18288"/>
              <a:gd name="connsiteX5" fmla="*/ 2371496 w 7818120"/>
              <a:gd name="connsiteY5" fmla="*/ 0 h 18288"/>
              <a:gd name="connsiteX6" fmla="*/ 2944825 w 7818120"/>
              <a:gd name="connsiteY6" fmla="*/ 0 h 18288"/>
              <a:gd name="connsiteX7" fmla="*/ 3752698 w 7818120"/>
              <a:gd name="connsiteY7" fmla="*/ 0 h 18288"/>
              <a:gd name="connsiteX8" fmla="*/ 4247845 w 7818120"/>
              <a:gd name="connsiteY8" fmla="*/ 0 h 18288"/>
              <a:gd name="connsiteX9" fmla="*/ 5055718 w 7818120"/>
              <a:gd name="connsiteY9" fmla="*/ 0 h 18288"/>
              <a:gd name="connsiteX10" fmla="*/ 5863590 w 7818120"/>
              <a:gd name="connsiteY10" fmla="*/ 0 h 18288"/>
              <a:gd name="connsiteX11" fmla="*/ 6515100 w 7818120"/>
              <a:gd name="connsiteY11" fmla="*/ 0 h 18288"/>
              <a:gd name="connsiteX12" fmla="*/ 7818120 w 7818120"/>
              <a:gd name="connsiteY12" fmla="*/ 0 h 18288"/>
              <a:gd name="connsiteX13" fmla="*/ 7818120 w 7818120"/>
              <a:gd name="connsiteY13" fmla="*/ 18288 h 18288"/>
              <a:gd name="connsiteX14" fmla="*/ 7401154 w 7818120"/>
              <a:gd name="connsiteY14" fmla="*/ 18288 h 18288"/>
              <a:gd name="connsiteX15" fmla="*/ 6593281 w 7818120"/>
              <a:gd name="connsiteY15" fmla="*/ 18288 h 18288"/>
              <a:gd name="connsiteX16" fmla="*/ 6098134 w 7818120"/>
              <a:gd name="connsiteY16" fmla="*/ 18288 h 18288"/>
              <a:gd name="connsiteX17" fmla="*/ 5446624 w 7818120"/>
              <a:gd name="connsiteY17" fmla="*/ 18288 h 18288"/>
              <a:gd name="connsiteX18" fmla="*/ 4638751 w 7818120"/>
              <a:gd name="connsiteY18" fmla="*/ 18288 h 18288"/>
              <a:gd name="connsiteX19" fmla="*/ 3987241 w 7818120"/>
              <a:gd name="connsiteY19" fmla="*/ 18288 h 18288"/>
              <a:gd name="connsiteX20" fmla="*/ 3570275 w 7818120"/>
              <a:gd name="connsiteY20" fmla="*/ 18288 h 18288"/>
              <a:gd name="connsiteX21" fmla="*/ 3075127 w 7818120"/>
              <a:gd name="connsiteY21" fmla="*/ 18288 h 18288"/>
              <a:gd name="connsiteX22" fmla="*/ 2267255 w 7818120"/>
              <a:gd name="connsiteY22" fmla="*/ 18288 h 18288"/>
              <a:gd name="connsiteX23" fmla="*/ 1615745 w 7818120"/>
              <a:gd name="connsiteY23" fmla="*/ 18288 h 18288"/>
              <a:gd name="connsiteX24" fmla="*/ 1120597 w 7818120"/>
              <a:gd name="connsiteY24" fmla="*/ 18288 h 18288"/>
              <a:gd name="connsiteX25" fmla="*/ 0 w 7818120"/>
              <a:gd name="connsiteY25" fmla="*/ 18288 h 18288"/>
              <a:gd name="connsiteX26" fmla="*/ 0 w 7818120"/>
              <a:gd name="connsiteY2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818120" h="18288" fill="none" extrusionOk="0">
                <a:moveTo>
                  <a:pt x="0" y="0"/>
                </a:moveTo>
                <a:cubicBezTo>
                  <a:pt x="101002" y="-20048"/>
                  <a:pt x="215808" y="13837"/>
                  <a:pt x="416966" y="0"/>
                </a:cubicBezTo>
                <a:cubicBezTo>
                  <a:pt x="573264" y="9422"/>
                  <a:pt x="897859" y="4188"/>
                  <a:pt x="1146658" y="0"/>
                </a:cubicBezTo>
                <a:cubicBezTo>
                  <a:pt x="1409722" y="12227"/>
                  <a:pt x="1377475" y="-3286"/>
                  <a:pt x="1563624" y="0"/>
                </a:cubicBezTo>
                <a:cubicBezTo>
                  <a:pt x="1758084" y="11330"/>
                  <a:pt x="1967746" y="-7403"/>
                  <a:pt x="2136953" y="0"/>
                </a:cubicBezTo>
                <a:cubicBezTo>
                  <a:pt x="2354826" y="-5751"/>
                  <a:pt x="2687014" y="20029"/>
                  <a:pt x="2944825" y="0"/>
                </a:cubicBezTo>
                <a:cubicBezTo>
                  <a:pt x="3238848" y="15226"/>
                  <a:pt x="3415761" y="33925"/>
                  <a:pt x="3596335" y="0"/>
                </a:cubicBezTo>
                <a:cubicBezTo>
                  <a:pt x="3815108" y="13362"/>
                  <a:pt x="3972448" y="-68797"/>
                  <a:pt x="4326026" y="0"/>
                </a:cubicBezTo>
                <a:cubicBezTo>
                  <a:pt x="4638028" y="39995"/>
                  <a:pt x="4794473" y="211"/>
                  <a:pt x="4899355" y="0"/>
                </a:cubicBezTo>
                <a:cubicBezTo>
                  <a:pt x="5037170" y="-13296"/>
                  <a:pt x="5289722" y="-48609"/>
                  <a:pt x="5550865" y="0"/>
                </a:cubicBezTo>
                <a:cubicBezTo>
                  <a:pt x="5740088" y="19163"/>
                  <a:pt x="6143605" y="-29909"/>
                  <a:pt x="6358738" y="0"/>
                </a:cubicBezTo>
                <a:cubicBezTo>
                  <a:pt x="6556443" y="18955"/>
                  <a:pt x="6741581" y="-22634"/>
                  <a:pt x="6853885" y="0"/>
                </a:cubicBezTo>
                <a:cubicBezTo>
                  <a:pt x="6996029" y="20497"/>
                  <a:pt x="7453286" y="6658"/>
                  <a:pt x="7818120" y="0"/>
                </a:cubicBezTo>
                <a:cubicBezTo>
                  <a:pt x="7817552" y="7862"/>
                  <a:pt x="7817901" y="13269"/>
                  <a:pt x="7818120" y="18288"/>
                </a:cubicBezTo>
                <a:cubicBezTo>
                  <a:pt x="7701883" y="-33961"/>
                  <a:pt x="7395843" y="8437"/>
                  <a:pt x="7244791" y="18288"/>
                </a:cubicBezTo>
                <a:cubicBezTo>
                  <a:pt x="7088282" y="14407"/>
                  <a:pt x="6958165" y="20902"/>
                  <a:pt x="6827825" y="18288"/>
                </a:cubicBezTo>
                <a:cubicBezTo>
                  <a:pt x="6715653" y="-2805"/>
                  <a:pt x="6356779" y="33124"/>
                  <a:pt x="6176315" y="18288"/>
                </a:cubicBezTo>
                <a:cubicBezTo>
                  <a:pt x="6015867" y="-5301"/>
                  <a:pt x="5852369" y="-275"/>
                  <a:pt x="5681167" y="18288"/>
                </a:cubicBezTo>
                <a:cubicBezTo>
                  <a:pt x="5508002" y="48742"/>
                  <a:pt x="5304989" y="-7247"/>
                  <a:pt x="5029657" y="18288"/>
                </a:cubicBezTo>
                <a:cubicBezTo>
                  <a:pt x="4760375" y="46790"/>
                  <a:pt x="4637400" y="35678"/>
                  <a:pt x="4378147" y="18288"/>
                </a:cubicBezTo>
                <a:cubicBezTo>
                  <a:pt x="4094943" y="8043"/>
                  <a:pt x="4037303" y="27568"/>
                  <a:pt x="3726637" y="18288"/>
                </a:cubicBezTo>
                <a:cubicBezTo>
                  <a:pt x="3400340" y="-2459"/>
                  <a:pt x="3320728" y="61058"/>
                  <a:pt x="3075127" y="18288"/>
                </a:cubicBezTo>
                <a:cubicBezTo>
                  <a:pt x="2809301" y="-25757"/>
                  <a:pt x="2702630" y="16477"/>
                  <a:pt x="2501798" y="18288"/>
                </a:cubicBezTo>
                <a:cubicBezTo>
                  <a:pt x="2308686" y="20751"/>
                  <a:pt x="2079466" y="5550"/>
                  <a:pt x="1772107" y="18288"/>
                </a:cubicBezTo>
                <a:cubicBezTo>
                  <a:pt x="1420202" y="47064"/>
                  <a:pt x="1431765" y="28913"/>
                  <a:pt x="1120597" y="18288"/>
                </a:cubicBezTo>
                <a:cubicBezTo>
                  <a:pt x="791266" y="31607"/>
                  <a:pt x="235945" y="82322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7818120" h="18288" stroke="0" extrusionOk="0">
                <a:moveTo>
                  <a:pt x="0" y="0"/>
                </a:moveTo>
                <a:cubicBezTo>
                  <a:pt x="161767" y="-7030"/>
                  <a:pt x="286873" y="-11228"/>
                  <a:pt x="573329" y="0"/>
                </a:cubicBezTo>
                <a:cubicBezTo>
                  <a:pt x="860952" y="-8429"/>
                  <a:pt x="823968" y="-2420"/>
                  <a:pt x="990295" y="0"/>
                </a:cubicBezTo>
                <a:cubicBezTo>
                  <a:pt x="1144921" y="-13846"/>
                  <a:pt x="1288801" y="10931"/>
                  <a:pt x="1394232" y="0"/>
                </a:cubicBezTo>
                <a:cubicBezTo>
                  <a:pt x="1499663" y="-10931"/>
                  <a:pt x="1677634" y="10318"/>
                  <a:pt x="1798168" y="0"/>
                </a:cubicBezTo>
                <a:cubicBezTo>
                  <a:pt x="2021167" y="5465"/>
                  <a:pt x="2087775" y="-15972"/>
                  <a:pt x="2371496" y="0"/>
                </a:cubicBezTo>
                <a:cubicBezTo>
                  <a:pt x="2646084" y="3640"/>
                  <a:pt x="2709294" y="-15431"/>
                  <a:pt x="2944825" y="0"/>
                </a:cubicBezTo>
                <a:cubicBezTo>
                  <a:pt x="3182104" y="39801"/>
                  <a:pt x="3563508" y="7189"/>
                  <a:pt x="3752698" y="0"/>
                </a:cubicBezTo>
                <a:cubicBezTo>
                  <a:pt x="4004713" y="-51688"/>
                  <a:pt x="4111759" y="8465"/>
                  <a:pt x="4247845" y="0"/>
                </a:cubicBezTo>
                <a:cubicBezTo>
                  <a:pt x="4409051" y="-38636"/>
                  <a:pt x="4840912" y="-6880"/>
                  <a:pt x="5055718" y="0"/>
                </a:cubicBezTo>
                <a:cubicBezTo>
                  <a:pt x="5318987" y="12828"/>
                  <a:pt x="5464207" y="16349"/>
                  <a:pt x="5863590" y="0"/>
                </a:cubicBezTo>
                <a:cubicBezTo>
                  <a:pt x="6258188" y="21536"/>
                  <a:pt x="6373895" y="-20866"/>
                  <a:pt x="6515100" y="0"/>
                </a:cubicBezTo>
                <a:cubicBezTo>
                  <a:pt x="6673199" y="-42487"/>
                  <a:pt x="7368245" y="-124798"/>
                  <a:pt x="7818120" y="0"/>
                </a:cubicBezTo>
                <a:cubicBezTo>
                  <a:pt x="7818163" y="8895"/>
                  <a:pt x="7818750" y="9828"/>
                  <a:pt x="7818120" y="18288"/>
                </a:cubicBezTo>
                <a:cubicBezTo>
                  <a:pt x="7615777" y="-1071"/>
                  <a:pt x="7527543" y="-5750"/>
                  <a:pt x="7401154" y="18288"/>
                </a:cubicBezTo>
                <a:cubicBezTo>
                  <a:pt x="7322611" y="47896"/>
                  <a:pt x="6964426" y="-24966"/>
                  <a:pt x="6593281" y="18288"/>
                </a:cubicBezTo>
                <a:cubicBezTo>
                  <a:pt x="6260055" y="33833"/>
                  <a:pt x="6287545" y="-3963"/>
                  <a:pt x="6098134" y="18288"/>
                </a:cubicBezTo>
                <a:cubicBezTo>
                  <a:pt x="5900337" y="14995"/>
                  <a:pt x="5605990" y="72621"/>
                  <a:pt x="5446624" y="18288"/>
                </a:cubicBezTo>
                <a:cubicBezTo>
                  <a:pt x="5244167" y="-23104"/>
                  <a:pt x="4914971" y="-34358"/>
                  <a:pt x="4638751" y="18288"/>
                </a:cubicBezTo>
                <a:cubicBezTo>
                  <a:pt x="4353273" y="8380"/>
                  <a:pt x="4297533" y="13876"/>
                  <a:pt x="3987241" y="18288"/>
                </a:cubicBezTo>
                <a:cubicBezTo>
                  <a:pt x="3687723" y="41876"/>
                  <a:pt x="3776181" y="30039"/>
                  <a:pt x="3570275" y="18288"/>
                </a:cubicBezTo>
                <a:cubicBezTo>
                  <a:pt x="3396160" y="10249"/>
                  <a:pt x="3285909" y="48310"/>
                  <a:pt x="3075127" y="18288"/>
                </a:cubicBezTo>
                <a:cubicBezTo>
                  <a:pt x="2869474" y="41512"/>
                  <a:pt x="2676329" y="4972"/>
                  <a:pt x="2267255" y="18288"/>
                </a:cubicBezTo>
                <a:cubicBezTo>
                  <a:pt x="1866401" y="24532"/>
                  <a:pt x="1882987" y="25696"/>
                  <a:pt x="1615745" y="18288"/>
                </a:cubicBezTo>
                <a:cubicBezTo>
                  <a:pt x="1346085" y="13379"/>
                  <a:pt x="1323312" y="12392"/>
                  <a:pt x="1120597" y="18288"/>
                </a:cubicBezTo>
                <a:cubicBezTo>
                  <a:pt x="940237" y="-60975"/>
                  <a:pt x="569386" y="27591"/>
                  <a:pt x="0" y="18288"/>
                </a:cubicBezTo>
                <a:cubicBezTo>
                  <a:pt x="1751" y="14440"/>
                  <a:pt x="-1272" y="7740"/>
                  <a:pt x="0" y="0"/>
                </a:cubicBezTo>
                <a:close/>
              </a:path>
              <a:path w="7818120" h="18288" fill="none" stroke="0" extrusionOk="0">
                <a:moveTo>
                  <a:pt x="0" y="0"/>
                </a:moveTo>
                <a:cubicBezTo>
                  <a:pt x="102311" y="-24031"/>
                  <a:pt x="206428" y="20084"/>
                  <a:pt x="416966" y="0"/>
                </a:cubicBezTo>
                <a:cubicBezTo>
                  <a:pt x="662339" y="-9883"/>
                  <a:pt x="833564" y="-11910"/>
                  <a:pt x="1146658" y="0"/>
                </a:cubicBezTo>
                <a:cubicBezTo>
                  <a:pt x="1398993" y="16754"/>
                  <a:pt x="1378239" y="-4997"/>
                  <a:pt x="1563624" y="0"/>
                </a:cubicBezTo>
                <a:cubicBezTo>
                  <a:pt x="1738265" y="3015"/>
                  <a:pt x="2006667" y="23864"/>
                  <a:pt x="2136953" y="0"/>
                </a:cubicBezTo>
                <a:cubicBezTo>
                  <a:pt x="2338524" y="-3063"/>
                  <a:pt x="2693378" y="-15904"/>
                  <a:pt x="2944825" y="0"/>
                </a:cubicBezTo>
                <a:cubicBezTo>
                  <a:pt x="3201439" y="-13695"/>
                  <a:pt x="3379198" y="46243"/>
                  <a:pt x="3596335" y="0"/>
                </a:cubicBezTo>
                <a:cubicBezTo>
                  <a:pt x="3778868" y="-61549"/>
                  <a:pt x="3979469" y="3461"/>
                  <a:pt x="4326026" y="0"/>
                </a:cubicBezTo>
                <a:cubicBezTo>
                  <a:pt x="4670641" y="40397"/>
                  <a:pt x="4801160" y="2093"/>
                  <a:pt x="4899355" y="0"/>
                </a:cubicBezTo>
                <a:cubicBezTo>
                  <a:pt x="4972821" y="-4221"/>
                  <a:pt x="5326959" y="8892"/>
                  <a:pt x="5550865" y="0"/>
                </a:cubicBezTo>
                <a:cubicBezTo>
                  <a:pt x="5793178" y="12267"/>
                  <a:pt x="6146346" y="-4531"/>
                  <a:pt x="6358738" y="0"/>
                </a:cubicBezTo>
                <a:cubicBezTo>
                  <a:pt x="6580825" y="49349"/>
                  <a:pt x="6739467" y="13524"/>
                  <a:pt x="6853885" y="0"/>
                </a:cubicBezTo>
                <a:cubicBezTo>
                  <a:pt x="7057243" y="-60557"/>
                  <a:pt x="7415107" y="-58698"/>
                  <a:pt x="7818120" y="0"/>
                </a:cubicBezTo>
                <a:cubicBezTo>
                  <a:pt x="7817705" y="7748"/>
                  <a:pt x="7817189" y="13015"/>
                  <a:pt x="7818120" y="18288"/>
                </a:cubicBezTo>
                <a:cubicBezTo>
                  <a:pt x="7693944" y="-3615"/>
                  <a:pt x="7376376" y="-6677"/>
                  <a:pt x="7244791" y="18288"/>
                </a:cubicBezTo>
                <a:cubicBezTo>
                  <a:pt x="7100086" y="-5717"/>
                  <a:pt x="6942350" y="35421"/>
                  <a:pt x="6827825" y="18288"/>
                </a:cubicBezTo>
                <a:cubicBezTo>
                  <a:pt x="6691364" y="27873"/>
                  <a:pt x="6342432" y="37332"/>
                  <a:pt x="6176315" y="18288"/>
                </a:cubicBezTo>
                <a:cubicBezTo>
                  <a:pt x="6012850" y="28657"/>
                  <a:pt x="5862979" y="-980"/>
                  <a:pt x="5681167" y="18288"/>
                </a:cubicBezTo>
                <a:cubicBezTo>
                  <a:pt x="5485624" y="71662"/>
                  <a:pt x="5295851" y="1288"/>
                  <a:pt x="5029657" y="18288"/>
                </a:cubicBezTo>
                <a:cubicBezTo>
                  <a:pt x="4753680" y="49046"/>
                  <a:pt x="4640335" y="38506"/>
                  <a:pt x="4378147" y="18288"/>
                </a:cubicBezTo>
                <a:cubicBezTo>
                  <a:pt x="4103046" y="-4537"/>
                  <a:pt x="4022480" y="43848"/>
                  <a:pt x="3726637" y="18288"/>
                </a:cubicBezTo>
                <a:cubicBezTo>
                  <a:pt x="3429109" y="3476"/>
                  <a:pt x="3316488" y="61415"/>
                  <a:pt x="3075127" y="18288"/>
                </a:cubicBezTo>
                <a:cubicBezTo>
                  <a:pt x="2821014" y="6093"/>
                  <a:pt x="2665050" y="-11263"/>
                  <a:pt x="2501798" y="18288"/>
                </a:cubicBezTo>
                <a:cubicBezTo>
                  <a:pt x="2343345" y="29394"/>
                  <a:pt x="2120041" y="-50427"/>
                  <a:pt x="1772107" y="18288"/>
                </a:cubicBezTo>
                <a:cubicBezTo>
                  <a:pt x="1424078" y="50665"/>
                  <a:pt x="1427418" y="32572"/>
                  <a:pt x="1120597" y="18288"/>
                </a:cubicBezTo>
                <a:cubicBezTo>
                  <a:pt x="796486" y="45938"/>
                  <a:pt x="243712" y="47798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7818120"/>
                      <a:gd name="connsiteY0" fmla="*/ 0 h 18288"/>
                      <a:gd name="connsiteX1" fmla="*/ 416966 w 7818120"/>
                      <a:gd name="connsiteY1" fmla="*/ 0 h 18288"/>
                      <a:gd name="connsiteX2" fmla="*/ 1146658 w 7818120"/>
                      <a:gd name="connsiteY2" fmla="*/ 0 h 18288"/>
                      <a:gd name="connsiteX3" fmla="*/ 1563624 w 7818120"/>
                      <a:gd name="connsiteY3" fmla="*/ 0 h 18288"/>
                      <a:gd name="connsiteX4" fmla="*/ 2136953 w 7818120"/>
                      <a:gd name="connsiteY4" fmla="*/ 0 h 18288"/>
                      <a:gd name="connsiteX5" fmla="*/ 2944825 w 7818120"/>
                      <a:gd name="connsiteY5" fmla="*/ 0 h 18288"/>
                      <a:gd name="connsiteX6" fmla="*/ 3596335 w 7818120"/>
                      <a:gd name="connsiteY6" fmla="*/ 0 h 18288"/>
                      <a:gd name="connsiteX7" fmla="*/ 4326026 w 7818120"/>
                      <a:gd name="connsiteY7" fmla="*/ 0 h 18288"/>
                      <a:gd name="connsiteX8" fmla="*/ 4899355 w 7818120"/>
                      <a:gd name="connsiteY8" fmla="*/ 0 h 18288"/>
                      <a:gd name="connsiteX9" fmla="*/ 5550865 w 7818120"/>
                      <a:gd name="connsiteY9" fmla="*/ 0 h 18288"/>
                      <a:gd name="connsiteX10" fmla="*/ 6358738 w 7818120"/>
                      <a:gd name="connsiteY10" fmla="*/ 0 h 18288"/>
                      <a:gd name="connsiteX11" fmla="*/ 6853885 w 7818120"/>
                      <a:gd name="connsiteY11" fmla="*/ 0 h 18288"/>
                      <a:gd name="connsiteX12" fmla="*/ 7818120 w 7818120"/>
                      <a:gd name="connsiteY12" fmla="*/ 0 h 18288"/>
                      <a:gd name="connsiteX13" fmla="*/ 7818120 w 7818120"/>
                      <a:gd name="connsiteY13" fmla="*/ 18288 h 18288"/>
                      <a:gd name="connsiteX14" fmla="*/ 7244791 w 7818120"/>
                      <a:gd name="connsiteY14" fmla="*/ 18288 h 18288"/>
                      <a:gd name="connsiteX15" fmla="*/ 6827825 w 7818120"/>
                      <a:gd name="connsiteY15" fmla="*/ 18288 h 18288"/>
                      <a:gd name="connsiteX16" fmla="*/ 6176315 w 7818120"/>
                      <a:gd name="connsiteY16" fmla="*/ 18288 h 18288"/>
                      <a:gd name="connsiteX17" fmla="*/ 5681167 w 7818120"/>
                      <a:gd name="connsiteY17" fmla="*/ 18288 h 18288"/>
                      <a:gd name="connsiteX18" fmla="*/ 5029657 w 7818120"/>
                      <a:gd name="connsiteY18" fmla="*/ 18288 h 18288"/>
                      <a:gd name="connsiteX19" fmla="*/ 4378147 w 7818120"/>
                      <a:gd name="connsiteY19" fmla="*/ 18288 h 18288"/>
                      <a:gd name="connsiteX20" fmla="*/ 3726637 w 7818120"/>
                      <a:gd name="connsiteY20" fmla="*/ 18288 h 18288"/>
                      <a:gd name="connsiteX21" fmla="*/ 3075127 w 7818120"/>
                      <a:gd name="connsiteY21" fmla="*/ 18288 h 18288"/>
                      <a:gd name="connsiteX22" fmla="*/ 2501798 w 7818120"/>
                      <a:gd name="connsiteY22" fmla="*/ 18288 h 18288"/>
                      <a:gd name="connsiteX23" fmla="*/ 1772107 w 7818120"/>
                      <a:gd name="connsiteY23" fmla="*/ 18288 h 18288"/>
                      <a:gd name="connsiteX24" fmla="*/ 1120597 w 7818120"/>
                      <a:gd name="connsiteY24" fmla="*/ 18288 h 18288"/>
                      <a:gd name="connsiteX25" fmla="*/ 0 w 7818120"/>
                      <a:gd name="connsiteY25" fmla="*/ 18288 h 18288"/>
                      <a:gd name="connsiteX26" fmla="*/ 0 w 7818120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7818120" h="18288" fill="none" extrusionOk="0">
                        <a:moveTo>
                          <a:pt x="0" y="0"/>
                        </a:moveTo>
                        <a:cubicBezTo>
                          <a:pt x="121520" y="-12182"/>
                          <a:pt x="211324" y="18247"/>
                          <a:pt x="416966" y="0"/>
                        </a:cubicBezTo>
                        <a:cubicBezTo>
                          <a:pt x="622608" y="-18247"/>
                          <a:pt x="891241" y="-13744"/>
                          <a:pt x="1146658" y="0"/>
                        </a:cubicBezTo>
                        <a:cubicBezTo>
                          <a:pt x="1402075" y="13744"/>
                          <a:pt x="1378880" y="-8543"/>
                          <a:pt x="1563624" y="0"/>
                        </a:cubicBezTo>
                        <a:cubicBezTo>
                          <a:pt x="1748368" y="8543"/>
                          <a:pt x="1972300" y="7443"/>
                          <a:pt x="2136953" y="0"/>
                        </a:cubicBezTo>
                        <a:cubicBezTo>
                          <a:pt x="2301606" y="-7443"/>
                          <a:pt x="2679634" y="12382"/>
                          <a:pt x="2944825" y="0"/>
                        </a:cubicBezTo>
                        <a:cubicBezTo>
                          <a:pt x="3210016" y="-12382"/>
                          <a:pt x="3409232" y="17967"/>
                          <a:pt x="3596335" y="0"/>
                        </a:cubicBezTo>
                        <a:cubicBezTo>
                          <a:pt x="3783438" y="-17967"/>
                          <a:pt x="4002523" y="-28578"/>
                          <a:pt x="4326026" y="0"/>
                        </a:cubicBezTo>
                        <a:cubicBezTo>
                          <a:pt x="4649529" y="28578"/>
                          <a:pt x="4777384" y="-3624"/>
                          <a:pt x="4899355" y="0"/>
                        </a:cubicBezTo>
                        <a:cubicBezTo>
                          <a:pt x="5021326" y="3624"/>
                          <a:pt x="5317653" y="1281"/>
                          <a:pt x="5550865" y="0"/>
                        </a:cubicBezTo>
                        <a:cubicBezTo>
                          <a:pt x="5784077" y="-1281"/>
                          <a:pt x="6142956" y="-39637"/>
                          <a:pt x="6358738" y="0"/>
                        </a:cubicBezTo>
                        <a:cubicBezTo>
                          <a:pt x="6574520" y="39637"/>
                          <a:pt x="6724785" y="-4460"/>
                          <a:pt x="6853885" y="0"/>
                        </a:cubicBezTo>
                        <a:cubicBezTo>
                          <a:pt x="6982985" y="4460"/>
                          <a:pt x="7403044" y="-1955"/>
                          <a:pt x="7818120" y="0"/>
                        </a:cubicBezTo>
                        <a:cubicBezTo>
                          <a:pt x="7817988" y="7702"/>
                          <a:pt x="7817908" y="13511"/>
                          <a:pt x="7818120" y="18288"/>
                        </a:cubicBezTo>
                        <a:cubicBezTo>
                          <a:pt x="7698847" y="-3267"/>
                          <a:pt x="7390924" y="22979"/>
                          <a:pt x="7244791" y="18288"/>
                        </a:cubicBezTo>
                        <a:cubicBezTo>
                          <a:pt x="7098658" y="13597"/>
                          <a:pt x="6952735" y="29357"/>
                          <a:pt x="6827825" y="18288"/>
                        </a:cubicBezTo>
                        <a:cubicBezTo>
                          <a:pt x="6702915" y="7219"/>
                          <a:pt x="6338661" y="34530"/>
                          <a:pt x="6176315" y="18288"/>
                        </a:cubicBezTo>
                        <a:cubicBezTo>
                          <a:pt x="6013969" y="2047"/>
                          <a:pt x="5850602" y="6362"/>
                          <a:pt x="5681167" y="18288"/>
                        </a:cubicBezTo>
                        <a:cubicBezTo>
                          <a:pt x="5511732" y="30214"/>
                          <a:pt x="5312143" y="419"/>
                          <a:pt x="5029657" y="18288"/>
                        </a:cubicBezTo>
                        <a:cubicBezTo>
                          <a:pt x="4747171" y="36158"/>
                          <a:pt x="4655062" y="30740"/>
                          <a:pt x="4378147" y="18288"/>
                        </a:cubicBezTo>
                        <a:cubicBezTo>
                          <a:pt x="4101232" y="5837"/>
                          <a:pt x="4037646" y="44706"/>
                          <a:pt x="3726637" y="18288"/>
                        </a:cubicBezTo>
                        <a:cubicBezTo>
                          <a:pt x="3415628" y="-8130"/>
                          <a:pt x="3321756" y="45507"/>
                          <a:pt x="3075127" y="18288"/>
                        </a:cubicBezTo>
                        <a:cubicBezTo>
                          <a:pt x="2828498" y="-8931"/>
                          <a:pt x="2684733" y="14853"/>
                          <a:pt x="2501798" y="18288"/>
                        </a:cubicBezTo>
                        <a:cubicBezTo>
                          <a:pt x="2318863" y="21723"/>
                          <a:pt x="2121844" y="-13013"/>
                          <a:pt x="1772107" y="18288"/>
                        </a:cubicBezTo>
                        <a:cubicBezTo>
                          <a:pt x="1422370" y="49589"/>
                          <a:pt x="1431548" y="31666"/>
                          <a:pt x="1120597" y="18288"/>
                        </a:cubicBezTo>
                        <a:cubicBezTo>
                          <a:pt x="809646" y="4911"/>
                          <a:pt x="246393" y="5624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7818120" h="18288" stroke="0" extrusionOk="0">
                        <a:moveTo>
                          <a:pt x="0" y="0"/>
                        </a:moveTo>
                        <a:cubicBezTo>
                          <a:pt x="177487" y="-4302"/>
                          <a:pt x="287499" y="4997"/>
                          <a:pt x="573329" y="0"/>
                        </a:cubicBezTo>
                        <a:cubicBezTo>
                          <a:pt x="859159" y="-4997"/>
                          <a:pt x="821965" y="-336"/>
                          <a:pt x="990295" y="0"/>
                        </a:cubicBezTo>
                        <a:cubicBezTo>
                          <a:pt x="1158625" y="336"/>
                          <a:pt x="1587918" y="-4681"/>
                          <a:pt x="1798168" y="0"/>
                        </a:cubicBezTo>
                        <a:cubicBezTo>
                          <a:pt x="2008418" y="4681"/>
                          <a:pt x="2088841" y="-2754"/>
                          <a:pt x="2371496" y="0"/>
                        </a:cubicBezTo>
                        <a:cubicBezTo>
                          <a:pt x="2654151" y="2754"/>
                          <a:pt x="2701462" y="-24976"/>
                          <a:pt x="2944825" y="0"/>
                        </a:cubicBezTo>
                        <a:cubicBezTo>
                          <a:pt x="3188188" y="24976"/>
                          <a:pt x="3511636" y="25407"/>
                          <a:pt x="3752698" y="0"/>
                        </a:cubicBezTo>
                        <a:cubicBezTo>
                          <a:pt x="3993760" y="-25407"/>
                          <a:pt x="4107153" y="6432"/>
                          <a:pt x="4247845" y="0"/>
                        </a:cubicBezTo>
                        <a:cubicBezTo>
                          <a:pt x="4388537" y="-6432"/>
                          <a:pt x="4835598" y="-5108"/>
                          <a:pt x="5055718" y="0"/>
                        </a:cubicBezTo>
                        <a:cubicBezTo>
                          <a:pt x="5275838" y="5108"/>
                          <a:pt x="5461006" y="-24536"/>
                          <a:pt x="5863590" y="0"/>
                        </a:cubicBezTo>
                        <a:cubicBezTo>
                          <a:pt x="6266174" y="24536"/>
                          <a:pt x="6355549" y="-19657"/>
                          <a:pt x="6515100" y="0"/>
                        </a:cubicBezTo>
                        <a:cubicBezTo>
                          <a:pt x="6674651" y="19657"/>
                          <a:pt x="7275423" y="-57462"/>
                          <a:pt x="7818120" y="0"/>
                        </a:cubicBezTo>
                        <a:cubicBezTo>
                          <a:pt x="7818132" y="8833"/>
                          <a:pt x="7818660" y="9830"/>
                          <a:pt x="7818120" y="18288"/>
                        </a:cubicBezTo>
                        <a:cubicBezTo>
                          <a:pt x="7610240" y="4606"/>
                          <a:pt x="7521789" y="7721"/>
                          <a:pt x="7401154" y="18288"/>
                        </a:cubicBezTo>
                        <a:cubicBezTo>
                          <a:pt x="7280519" y="28855"/>
                          <a:pt x="6930719" y="4225"/>
                          <a:pt x="6593281" y="18288"/>
                        </a:cubicBezTo>
                        <a:cubicBezTo>
                          <a:pt x="6255843" y="32351"/>
                          <a:pt x="6286682" y="1162"/>
                          <a:pt x="6098134" y="18288"/>
                        </a:cubicBezTo>
                        <a:cubicBezTo>
                          <a:pt x="5909586" y="35414"/>
                          <a:pt x="5602789" y="48596"/>
                          <a:pt x="5446624" y="18288"/>
                        </a:cubicBezTo>
                        <a:cubicBezTo>
                          <a:pt x="5290459" y="-12020"/>
                          <a:pt x="4917039" y="21960"/>
                          <a:pt x="4638751" y="18288"/>
                        </a:cubicBezTo>
                        <a:cubicBezTo>
                          <a:pt x="4360463" y="14616"/>
                          <a:pt x="4304690" y="5450"/>
                          <a:pt x="3987241" y="18288"/>
                        </a:cubicBezTo>
                        <a:cubicBezTo>
                          <a:pt x="3669792" y="31127"/>
                          <a:pt x="3758742" y="32551"/>
                          <a:pt x="3570275" y="18288"/>
                        </a:cubicBezTo>
                        <a:cubicBezTo>
                          <a:pt x="3381808" y="4025"/>
                          <a:pt x="3267153" y="36200"/>
                          <a:pt x="3075127" y="18288"/>
                        </a:cubicBezTo>
                        <a:cubicBezTo>
                          <a:pt x="2883101" y="376"/>
                          <a:pt x="2665825" y="10973"/>
                          <a:pt x="2267255" y="18288"/>
                        </a:cubicBezTo>
                        <a:cubicBezTo>
                          <a:pt x="1868685" y="25603"/>
                          <a:pt x="1884698" y="28410"/>
                          <a:pt x="1615745" y="18288"/>
                        </a:cubicBezTo>
                        <a:cubicBezTo>
                          <a:pt x="1346792" y="8167"/>
                          <a:pt x="1320952" y="10430"/>
                          <a:pt x="1120597" y="18288"/>
                        </a:cubicBezTo>
                        <a:cubicBezTo>
                          <a:pt x="920242" y="26146"/>
                          <a:pt x="556507" y="50790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818A7745-9C3D-454E-97DE-34F520BBE51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8293780"/>
              </p:ext>
            </p:extLst>
          </p:nvPr>
        </p:nvGraphicFramePr>
        <p:xfrm>
          <a:off x="628650" y="2055813"/>
          <a:ext cx="7886700" cy="47181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43350">
                  <a:extLst>
                    <a:ext uri="{9D8B030D-6E8A-4147-A177-3AD203B41FA5}">
                      <a16:colId xmlns:a16="http://schemas.microsoft.com/office/drawing/2014/main" val="231248777"/>
                    </a:ext>
                  </a:extLst>
                </a:gridCol>
                <a:gridCol w="3943350">
                  <a:extLst>
                    <a:ext uri="{9D8B030D-6E8A-4147-A177-3AD203B41FA5}">
                      <a16:colId xmlns:a16="http://schemas.microsoft.com/office/drawing/2014/main" val="683228553"/>
                    </a:ext>
                  </a:extLst>
                </a:gridCol>
              </a:tblGrid>
              <a:tr h="744374">
                <a:tc gridSpan="2">
                  <a:txBody>
                    <a:bodyPr/>
                    <a:lstStyle/>
                    <a:p>
                      <a:pPr algn="ctr"/>
                      <a:r>
                        <a:rPr lang="sr-Cyrl-RS" sz="24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Ванболничке инфекције без присуства неутропеније</a:t>
                      </a:r>
                    </a:p>
                    <a:p>
                      <a:pPr algn="ctr"/>
                      <a:r>
                        <a:rPr lang="sr-Cyrl-RS" sz="20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0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89" marR="79189" marT="39594" marB="395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1908332"/>
                  </a:ext>
                </a:extLst>
              </a:tr>
              <a:tr h="1430676">
                <a:tc>
                  <a:txBody>
                    <a:bodyPr/>
                    <a:lstStyle/>
                    <a:p>
                      <a:endParaRPr lang="sr-Cyrl-RS" sz="20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sr-Cyrl-RS" sz="20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sr-Cyrl-RS" sz="2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Уринарни тракт</a:t>
                      </a:r>
                    </a:p>
                    <a:p>
                      <a:endParaRPr lang="sr-Cyrl-RS" sz="20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sr-Cyrl-RS" sz="20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89" marR="79189" marT="39594" marB="3959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sr-Cyrl-RS" sz="200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3. генерација цефалоспорина;</a:t>
                      </a:r>
                    </a:p>
                    <a:p>
                      <a:pPr>
                        <a:spcBef>
                          <a:spcPts val="600"/>
                        </a:spcBef>
                      </a:pPr>
                      <a:r>
                        <a:rPr lang="sr-Cyrl-RS" sz="200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Хинолони;</a:t>
                      </a:r>
                    </a:p>
                    <a:p>
                      <a:pPr>
                        <a:spcBef>
                          <a:spcPts val="600"/>
                        </a:spcBef>
                      </a:pPr>
                      <a:r>
                        <a:rPr lang="sr-Cyrl-RS" sz="200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Пиперацилин, мезлоцилин или тикарцилин ±аминогликозиди</a:t>
                      </a:r>
                    </a:p>
                    <a:p>
                      <a:endParaRPr lang="en-US" sz="200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89" marR="79189" marT="39594" marB="395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9701096"/>
                  </a:ext>
                </a:extLst>
              </a:tr>
              <a:tr h="1773827">
                <a:tc>
                  <a:txBody>
                    <a:bodyPr/>
                    <a:lstStyle/>
                    <a:p>
                      <a:endParaRPr lang="sr-Cyrl-RS" sz="20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sr-Cyrl-RS" sz="20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sr-Cyrl-RS" sz="20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Ван уринарног тракта</a:t>
                      </a:r>
                    </a:p>
                    <a:p>
                      <a:endParaRPr lang="sr-Cyrl-RS" sz="20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0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89" marR="79189" marT="39594" marB="3959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Cyrl-RS" sz="20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3. Генерација цефалоспорина</a:t>
                      </a:r>
                    </a:p>
                    <a:p>
                      <a:r>
                        <a:rPr lang="sr-Cyrl-RS" sz="20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±метронидазол;</a:t>
                      </a:r>
                    </a:p>
                    <a:p>
                      <a:r>
                        <a:rPr lang="sr-Cyrl-RS" sz="20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Тикарцилин/клавулонат</a:t>
                      </a:r>
                    </a:p>
                    <a:p>
                      <a:r>
                        <a:rPr lang="sr-Cyrl-RS" sz="20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Ампицилин/сулбактам</a:t>
                      </a:r>
                    </a:p>
                    <a:p>
                      <a:r>
                        <a:rPr lang="sr-Cyrl-RS" sz="20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Пиперацилин/тазобактам, сви</a:t>
                      </a:r>
                    </a:p>
                    <a:p>
                      <a:r>
                        <a:rPr lang="sr-Cyrl-RS" sz="20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± аминогликозиди</a:t>
                      </a:r>
                    </a:p>
                    <a:p>
                      <a:endParaRPr lang="en-US" sz="20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89" marR="79189" marT="39594" marB="395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12255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9972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>
            <a:extLst>
              <a:ext uri="{FF2B5EF4-FFF2-40B4-BE49-F238E27FC236}">
                <a16:creationId xmlns:a16="http://schemas.microsoft.com/office/drawing/2014/main" id="{8F0B4F92-D749-401D-82A5-7F74071F23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302568"/>
            <a:ext cx="8686800" cy="53860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r-Cyrl-RS" sz="29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Препоруке за емпиријску антимикробну терапију</a:t>
            </a:r>
            <a:r>
              <a:rPr kumimoji="0" lang="en-US" sz="2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15388" name="Group 28">
            <a:extLst>
              <a:ext uri="{FF2B5EF4-FFF2-40B4-BE49-F238E27FC236}">
                <a16:creationId xmlns:a16="http://schemas.microsoft.com/office/drawing/2014/main" id="{2172B4A4-A7C1-49AD-B859-D1CBC07E6E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278309"/>
              </p:ext>
            </p:extLst>
          </p:nvPr>
        </p:nvGraphicFramePr>
        <p:xfrm>
          <a:off x="395536" y="990600"/>
          <a:ext cx="8352928" cy="5456301"/>
        </p:xfrm>
        <a:graphic>
          <a:graphicData uri="http://schemas.openxmlformats.org/drawingml/2006/table">
            <a:tbl>
              <a:tblPr/>
              <a:tblGrid>
                <a:gridCol w="417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6026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Интрахоспиталне инфекције без присуства нетропеније</a:t>
                      </a:r>
                      <a:endParaRPr kumimoji="0" lang="sr-Latn-C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</a:t>
                      </a:r>
                      <a:r>
                        <a:rPr kumimoji="0" lang="sr-Cyrl-R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неутрофили</a:t>
                      </a:r>
                      <a:r>
                        <a:rPr kumimoji="0" lang="sr-Latn-C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Latn-C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sym typeface="Symbol" pitchFamily="18" charset="2"/>
                        </a:rPr>
                        <a:t></a:t>
                      </a:r>
                      <a:r>
                        <a:rPr kumimoji="0" lang="sr-Latn-C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1000/mm</a:t>
                      </a:r>
                      <a:r>
                        <a:rPr kumimoji="0" lang="sr-Latn-CS" sz="22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r>
                        <a:rPr kumimoji="0" lang="sr-Latn-C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)</a:t>
                      </a:r>
                      <a:endParaRPr kumimoji="0" 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029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Цефепим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монотерапија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Имипенем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Генерација цефалоспорина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±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метронидазол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Пиперацилин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тазобактам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endParaRPr kumimoji="0" lang="sr-Cyrl-R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     + аминогликозиди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1" marB="4571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945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Интрахоспиталне инфекције са присуством неутропеније</a:t>
                      </a:r>
                      <a:endParaRPr kumimoji="0" lang="sr-Latn-C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(</a:t>
                      </a:r>
                      <a:r>
                        <a:rPr kumimoji="0" lang="sr-Cyrl-R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неутрофили</a:t>
                      </a:r>
                      <a:r>
                        <a:rPr kumimoji="0" lang="sr-Latn-C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 </a:t>
                      </a:r>
                      <a:r>
                        <a:rPr kumimoji="0" lang="sr-Latn-C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ahoma" pitchFamily="34" charset="0"/>
                        </a:rPr>
                        <a:t>&lt;</a:t>
                      </a:r>
                      <a:r>
                        <a:rPr kumimoji="0" lang="sr-Latn-C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1000/mm</a:t>
                      </a:r>
                      <a:r>
                        <a:rPr kumimoji="0" lang="sr-Latn-CS" sz="22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3</a:t>
                      </a:r>
                      <a:r>
                        <a:rPr kumimoji="0" lang="sr-Latn-C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)</a:t>
                      </a:r>
                      <a:endParaRPr kumimoji="0" 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693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икарцилин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клавулонат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Пиперацилин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тазобактам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арбапенем 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±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аминогликозид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Цефтазидим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+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аминогликозид 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1" marB="457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аминогликозид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1" marB="45711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66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Ванкомицин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1" marB="4571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2899" name="AutoShape 25">
            <a:extLst>
              <a:ext uri="{FF2B5EF4-FFF2-40B4-BE49-F238E27FC236}">
                <a16:creationId xmlns:a16="http://schemas.microsoft.com/office/drawing/2014/main" id="{0668EEDE-1446-4678-B8C2-C14ABC8133F2}"/>
              </a:ext>
            </a:extLst>
          </p:cNvPr>
          <p:cNvSpPr>
            <a:spLocks/>
          </p:cNvSpPr>
          <p:nvPr/>
        </p:nvSpPr>
        <p:spPr bwMode="auto">
          <a:xfrm>
            <a:off x="4876800" y="2514600"/>
            <a:ext cx="76200" cy="1295400"/>
          </a:xfrm>
          <a:prstGeom prst="rightBrace">
            <a:avLst>
              <a:gd name="adj1" fmla="val 141667"/>
              <a:gd name="adj2" fmla="val 50000"/>
            </a:avLst>
          </a:prstGeom>
          <a:noFill/>
          <a:ln w="28575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2900" name="AutoShape 26">
            <a:extLst>
              <a:ext uri="{FF2B5EF4-FFF2-40B4-BE49-F238E27FC236}">
                <a16:creationId xmlns:a16="http://schemas.microsoft.com/office/drawing/2014/main" id="{EC158877-A8FE-4323-9E64-270857B13F62}"/>
              </a:ext>
            </a:extLst>
          </p:cNvPr>
          <p:cNvSpPr>
            <a:spLocks/>
          </p:cNvSpPr>
          <p:nvPr/>
        </p:nvSpPr>
        <p:spPr bwMode="auto">
          <a:xfrm>
            <a:off x="4191000" y="4953000"/>
            <a:ext cx="152400" cy="457200"/>
          </a:xfrm>
          <a:prstGeom prst="rightBrace">
            <a:avLst>
              <a:gd name="adj1" fmla="val 25000"/>
              <a:gd name="adj2" fmla="val 50000"/>
            </a:avLst>
          </a:prstGeom>
          <a:noFill/>
          <a:ln w="28575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3480" name="Rectangle 233479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1777" y="365125"/>
            <a:ext cx="8013573" cy="13255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9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Примери комбинације антибиотика за различите облике сепсе</a:t>
            </a:r>
            <a:endParaRPr lang="en-US" sz="2900" b="1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33482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217" y="1619250"/>
            <a:ext cx="8445566" cy="4855338"/>
          </a:xfrm>
        </p:spPr>
        <p:txBody>
          <a:bodyPr>
            <a:noAutofit/>
          </a:bodyPr>
          <a:lstStyle/>
          <a:p>
            <a:pPr marL="0" indent="0" algn="ctr">
              <a:spcBef>
                <a:spcPts val="600"/>
              </a:spcBef>
              <a:buNone/>
            </a:pPr>
            <a:r>
              <a:rPr lang="ru-RU" sz="20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Порекло из мокраћних путева</a:t>
            </a:r>
          </a:p>
          <a:p>
            <a:pPr>
              <a:spcBef>
                <a:spcPts val="600"/>
              </a:spcBef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Ц</a:t>
            </a: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ефалоспорини III генер./ пиперацилин-тазобактам/ флуорохинолон/ амоксицилин-клавулонта/ амписулцили   +/- аминогликозидни антибиотик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ru-RU" sz="20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Порекло ван мокраћних путева</a:t>
            </a:r>
          </a:p>
          <a:p>
            <a:pPr>
              <a:spcBef>
                <a:spcPts val="600"/>
              </a:spcBef>
            </a:pP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Исто као за мокраћне путеве+ лек анаеробне бактерије ако их не обухвата спектром већ дати лек (метронидазол) 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ru-RU" sz="20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Настала из дисајних путева ван болнице</a:t>
            </a:r>
          </a:p>
          <a:p>
            <a:pPr>
              <a:spcBef>
                <a:spcPts val="600"/>
              </a:spcBef>
            </a:pP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Цефалопсорин III /IV генерације + макролидни антибиотик (азитромицин/кларитормицин) или респиратрони флуорохинолон (лево/ципрофлоксацин)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ru-RU" sz="20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Настала у дисајним путевима у болници</a:t>
            </a:r>
          </a:p>
          <a:p>
            <a:pPr>
              <a:spcBef>
                <a:spcPts val="600"/>
              </a:spcBef>
            </a:pP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Антипсеудомонас антибиотици  (цефепим/ пиперацилин-тазобактам /меропенем/имипенем) + респираторни флуорохиноло  (лево/ципрофлоксацин ) или макролидни антибиотик+/- ванкомицин </a:t>
            </a:r>
            <a:endParaRPr lang="en-U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5345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3480" name="Rectangle 233479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9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Примери комбинације антибиотика за различите облике сепсе </a:t>
            </a:r>
            <a:endParaRPr lang="en-US" sz="2900" b="1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33482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9" y="1929384"/>
            <a:ext cx="8445566" cy="4251960"/>
          </a:xfr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sr-Cyrl-CS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Сепса настала у болници у имунски здравог</a:t>
            </a:r>
          </a:p>
          <a:p>
            <a:pPr marR="0" lvl="0" defTabSz="914400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sr-Cyrl-CS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Цефалоспорин </a:t>
            </a:r>
            <a:r>
              <a:rPr kumimoji="0" lang="pl-PL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III / IV </a:t>
            </a:r>
            <a:r>
              <a:rPr kumimoji="0" lang="sr-Cyrl-CS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ген </a:t>
            </a:r>
            <a:r>
              <a:rPr kumimoji="0" lang="pl-PL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kumimoji="0" lang="sr-Cyrl-CS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метрондазол или</a:t>
            </a:r>
            <a:r>
              <a:rPr kumimoji="0" lang="pl-PL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sr-Cyrl-CS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пиперацилин-тазобактам</a:t>
            </a:r>
            <a:r>
              <a:rPr kumimoji="0" lang="pl-PL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kumimoji="0" lang="sr-Cyrl-RS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sr-Cyrl-CS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имипенем/</a:t>
            </a:r>
            <a:r>
              <a:rPr lang="sr-Cyrl-RS" alt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sr-Cyrl-CS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меропенем  </a:t>
            </a:r>
          </a:p>
          <a:p>
            <a:pPr marL="0" indent="0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None/>
              <a:defRPr/>
            </a:pPr>
            <a:r>
              <a:rPr kumimoji="0" lang="sr-Latn-RS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kumimoji="0" lang="sr-Cyrl-CS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обе комбинације + аминогликозидни  антибиотик</a:t>
            </a:r>
            <a:endParaRPr kumimoji="0" lang="en-US" altLang="en-US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sr-Cyrl-CS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Настала у болници уз неутропенију без васкуларног катетера</a:t>
            </a:r>
          </a:p>
          <a:p>
            <a:pPr lvl="0" fontAlgn="base">
              <a:spcBef>
                <a:spcPts val="600"/>
              </a:spcBef>
              <a:spcAft>
                <a:spcPct val="0"/>
              </a:spcAft>
              <a:defRPr/>
            </a:pPr>
            <a:r>
              <a:rPr lang="sr-Cyrl-CS" alt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Цефепим</a:t>
            </a:r>
            <a:r>
              <a:rPr lang="pl-PL" alt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sr-Cyrl-CS" alt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цефтазидим</a:t>
            </a:r>
            <a:r>
              <a:rPr lang="pl-PL" alt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sr-Cyrl-CS" alt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аминогликозидни антибиотик</a:t>
            </a:r>
            <a:r>
              <a:rPr lang="pl-PL" alt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+  </a:t>
            </a:r>
            <a:r>
              <a:rPr lang="sr-Cyrl-CS" alt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метронидазол или</a:t>
            </a:r>
            <a:r>
              <a:rPr lang="sr-Cyrl-RS" alt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пиперацилин тазобактам + аминогликозидни антибиотик или имипенем</a:t>
            </a:r>
            <a:r>
              <a:rPr lang="pl-PL" alt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sr-Cyrl-RS" alt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меропенем </a:t>
            </a:r>
            <a:r>
              <a:rPr lang="pl-PL" alt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sr-Cyrl-CS" alt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аминогликозидни антибиотик </a:t>
            </a:r>
            <a:r>
              <a:rPr kumimoji="0" lang="sr-Cyrl-CS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све комбинације</a:t>
            </a: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sr-Cyrl-CS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+/- ванкомицин (зависно од учесталости  МРСА у болници) </a:t>
            </a:r>
          </a:p>
          <a:p>
            <a:pPr marL="0" lvl="0" indent="0" algn="ctr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None/>
              <a:defRPr/>
            </a:pPr>
            <a:r>
              <a:rPr kumimoji="0" lang="sr-Cyrl-CS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sr-Cyrl-CS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Настала у болници уз неутропенију са  васкуларним катетером                  </a:t>
            </a:r>
            <a:endParaRPr lang="sr-Cyrl-CS" altLang="en-US" sz="2000" b="1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spcBef>
                <a:spcPts val="600"/>
              </a:spcBef>
              <a:spcAft>
                <a:spcPct val="0"/>
              </a:spcAft>
              <a:defRPr/>
            </a:pPr>
            <a:r>
              <a:rPr kumimoji="0" lang="sr-Cyrl-CS" altLang="en-US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kumimoji="0" lang="sr-Cyrl-CS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анкомицин  +  цефепим</a:t>
            </a:r>
            <a:r>
              <a:rPr kumimoji="0" lang="pl-PL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kumimoji="0" lang="sr-Cyrl-CS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цефтазидим</a:t>
            </a:r>
            <a:r>
              <a:rPr kumimoji="0" lang="pl-PL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kumimoji="0" lang="sr-Cyrl-RS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sr-Cyrl-CS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пиперацилин</a:t>
            </a:r>
            <a:r>
              <a:rPr kumimoji="0" lang="pl-PL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kumimoji="0" lang="sr-Cyrl-CS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тазобактам</a:t>
            </a:r>
            <a:r>
              <a:rPr kumimoji="0" lang="pl-PL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kumimoji="0" lang="sr-Cyrl-RS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sr-Cyrl-CS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имипенем</a:t>
            </a:r>
            <a:r>
              <a:rPr kumimoji="0" lang="pl-PL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kumimoji="0" lang="sr-Cyrl-CS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меропенем</a:t>
            </a:r>
            <a:r>
              <a:rPr kumimoji="0" lang="pl-PL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+/- </a:t>
            </a:r>
            <a:r>
              <a:rPr kumimoji="0" lang="sr-Cyrl-CS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аминогликозидни антибиотик</a:t>
            </a:r>
            <a:endParaRPr lang="ru-RU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43580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A7CBDC-136A-459F-A986-BA1117F4A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9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Адекватна надокнада течности:</a:t>
            </a:r>
            <a:endParaRPr lang="en-US" sz="2900" b="1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32A1EA-59E3-4403-B0C0-C5B40FC61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29384"/>
            <a:ext cx="7886700" cy="4251960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првих сати брзо</a:t>
            </a:r>
          </a:p>
          <a:p>
            <a:pPr>
              <a:spcBef>
                <a:spcPts val="600"/>
              </a:spcBef>
            </a:pP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обавезна контрола артеријског притиска, централног венског притиска и сатне диурезе (притисак пуњења леве коморе)</a:t>
            </a:r>
          </a:p>
          <a:p>
            <a:pPr>
              <a:spcBef>
                <a:spcPts val="600"/>
              </a:spcBef>
            </a:pP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кристалоидни раствори (0,9% 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NaCl</a:t>
            </a: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5% 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Glucose</a:t>
            </a: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Ringer</a:t>
            </a: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), 4-6 литара, контрола електролита</a:t>
            </a:r>
          </a:p>
          <a:p>
            <a:pPr>
              <a:spcBef>
                <a:spcPts val="600"/>
              </a:spcBef>
            </a:pP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колоидни раствори (крвна плазма, албумини)</a:t>
            </a:r>
          </a:p>
          <a:p>
            <a:pPr>
              <a:spcBef>
                <a:spcPts val="600"/>
              </a:spcBef>
            </a:pP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трансфузија де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плазматисаних</a:t>
            </a: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</a:t>
            </a: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ритроцита (хемоглобин&lt;80)</a:t>
            </a:r>
            <a:endParaRPr lang="en-U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симпатикомиметици: допамин, норадреналин, добутамин</a:t>
            </a:r>
            <a:endParaRPr lang="en-U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09527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57B30-876E-4C74-BC7B-8BB945AF9A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777" y="1713949"/>
            <a:ext cx="8012429" cy="4382835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sr-Cyrl-RS" sz="20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Одржавање осталих функција: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оксигенотерапија</a:t>
            </a:r>
            <a:r>
              <a:rPr lang="sr-Cyrl-RS" sz="200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вештачка вентилација</a:t>
            </a:r>
            <a:endParaRPr lang="sr-Cyrl-R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корекција ацидозе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корекција хипокалцемије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корекција адреналне инсуфицијенције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корекција хипер и хипогликемије</a:t>
            </a:r>
          </a:p>
          <a:p>
            <a:pPr>
              <a:lnSpc>
                <a:spcPct val="90000"/>
              </a:lnSpc>
            </a:pPr>
            <a:endParaRPr lang="sr-Cyrl-RS" sz="2000" b="1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sr-Cyrl-RS" sz="20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Имунотерапија септичког шока: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кортикостероиди?</a:t>
            </a:r>
          </a:p>
          <a:p>
            <a:pPr>
              <a:lnSpc>
                <a:spcPct val="90000"/>
              </a:lnSpc>
            </a:pPr>
            <a:r>
              <a:rPr lang="en-US" sz="20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Antiendotoxin monoclonal antibodies</a:t>
            </a:r>
            <a:r>
              <a:rPr lang="en-US" sz="20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sr-Cyrl-RS" sz="2000" dirty="0">
              <a:effectLst/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Анти-Т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NF 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антитела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Антагонисти 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IL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-1 рецептора</a:t>
            </a:r>
          </a:p>
          <a:p>
            <a:pPr>
              <a:lnSpc>
                <a:spcPct val="90000"/>
              </a:lnSpc>
            </a:pP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Протеин Ц (инактивира факторе 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Va 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VIIIa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стимулише фибринолизу, инхибира ПМН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-a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смањује продукцију 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IL</a:t>
            </a:r>
            <a:r>
              <a:rPr lang="sr-Cyrl-R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и адхезију ћелија на ендотелу крвних судова)</a:t>
            </a:r>
            <a:endParaRPr lang="en-U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6917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7400" name="Rectangle 187399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sr-Latn-CS" sz="32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Прогностички фактори сепсе</a:t>
            </a:r>
            <a:endParaRPr lang="en-US" sz="3200" b="1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87402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8650" y="1929384"/>
            <a:ext cx="7886700" cy="425196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defRPr/>
            </a:pP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Стање имунског система</a:t>
            </a:r>
          </a:p>
          <a:p>
            <a:pPr>
              <a:spcBef>
                <a:spcPts val="600"/>
              </a:spcBef>
              <a:defRPr/>
            </a:pP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Животна доб </a:t>
            </a:r>
          </a:p>
          <a:p>
            <a:pPr>
              <a:spcBef>
                <a:spcPts val="600"/>
              </a:spcBef>
              <a:defRPr/>
            </a:pP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Претходне болести</a:t>
            </a:r>
          </a:p>
          <a:p>
            <a:pPr>
              <a:spcBef>
                <a:spcPts val="600"/>
              </a:spcBef>
              <a:defRPr/>
            </a:pP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Врста и отпорност изолованог  микроорганизма</a:t>
            </a:r>
          </a:p>
          <a:p>
            <a:pPr>
              <a:spcBef>
                <a:spcPts val="600"/>
              </a:spcBef>
              <a:defRPr/>
            </a:pP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Брзине дијагностиковања и правовремено започете антимикробне терапије....</a:t>
            </a:r>
          </a:p>
          <a:p>
            <a:pPr>
              <a:spcBef>
                <a:spcPts val="600"/>
              </a:spcBef>
              <a:defRPr/>
            </a:pP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</a:t>
            </a:r>
            <a:r>
              <a:rPr lang="en-U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PACHE </a:t>
            </a:r>
            <a:r>
              <a:rPr lang="en-US" sz="24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scor</a:t>
            </a:r>
            <a:r>
              <a:rPr lang="en-U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Sofa </a:t>
            </a:r>
            <a:r>
              <a:rPr lang="en-US" sz="24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scor</a:t>
            </a:r>
            <a:r>
              <a:rPr lang="en-U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4744" name="Rectangle 244743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4746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  <a:gd name="connsiteX0" fmla="*/ 0 w 8140446"/>
              <a:gd name="connsiteY0" fmla="*/ 0 h 18288"/>
              <a:gd name="connsiteX1" fmla="*/ 596966 w 8140446"/>
              <a:gd name="connsiteY1" fmla="*/ 0 h 18288"/>
              <a:gd name="connsiteX2" fmla="*/ 1031123 w 8140446"/>
              <a:gd name="connsiteY2" fmla="*/ 0 h 18288"/>
              <a:gd name="connsiteX3" fmla="*/ 1872303 w 8140446"/>
              <a:gd name="connsiteY3" fmla="*/ 0 h 18288"/>
              <a:gd name="connsiteX4" fmla="*/ 2469269 w 8140446"/>
              <a:gd name="connsiteY4" fmla="*/ 0 h 18288"/>
              <a:gd name="connsiteX5" fmla="*/ 3066235 w 8140446"/>
              <a:gd name="connsiteY5" fmla="*/ 0 h 18288"/>
              <a:gd name="connsiteX6" fmla="*/ 3907414 w 8140446"/>
              <a:gd name="connsiteY6" fmla="*/ 0 h 18288"/>
              <a:gd name="connsiteX7" fmla="*/ 4422976 w 8140446"/>
              <a:gd name="connsiteY7" fmla="*/ 0 h 18288"/>
              <a:gd name="connsiteX8" fmla="*/ 5264155 w 8140446"/>
              <a:gd name="connsiteY8" fmla="*/ 0 h 18288"/>
              <a:gd name="connsiteX9" fmla="*/ 6105335 w 8140446"/>
              <a:gd name="connsiteY9" fmla="*/ 0 h 18288"/>
              <a:gd name="connsiteX10" fmla="*/ 6783705 w 8140446"/>
              <a:gd name="connsiteY10" fmla="*/ 0 h 18288"/>
              <a:gd name="connsiteX11" fmla="*/ 8140446 w 8140446"/>
              <a:gd name="connsiteY11" fmla="*/ 0 h 18288"/>
              <a:gd name="connsiteX12" fmla="*/ 8140446 w 8140446"/>
              <a:gd name="connsiteY12" fmla="*/ 18288 h 18288"/>
              <a:gd name="connsiteX13" fmla="*/ 7706289 w 8140446"/>
              <a:gd name="connsiteY13" fmla="*/ 18288 h 18288"/>
              <a:gd name="connsiteX14" fmla="*/ 6865109 w 8140446"/>
              <a:gd name="connsiteY14" fmla="*/ 18288 h 18288"/>
              <a:gd name="connsiteX15" fmla="*/ 6349548 w 8140446"/>
              <a:gd name="connsiteY15" fmla="*/ 18288 h 18288"/>
              <a:gd name="connsiteX16" fmla="*/ 5671177 w 8140446"/>
              <a:gd name="connsiteY16" fmla="*/ 18288 h 18288"/>
              <a:gd name="connsiteX17" fmla="*/ 4829998 w 8140446"/>
              <a:gd name="connsiteY17" fmla="*/ 18288 h 18288"/>
              <a:gd name="connsiteX18" fmla="*/ 4151627 w 8140446"/>
              <a:gd name="connsiteY18" fmla="*/ 18288 h 18288"/>
              <a:gd name="connsiteX19" fmla="*/ 3717470 w 8140446"/>
              <a:gd name="connsiteY19" fmla="*/ 18288 h 18288"/>
              <a:gd name="connsiteX20" fmla="*/ 3201909 w 8140446"/>
              <a:gd name="connsiteY20" fmla="*/ 18288 h 18288"/>
              <a:gd name="connsiteX21" fmla="*/ 2360729 w 8140446"/>
              <a:gd name="connsiteY21" fmla="*/ 18288 h 18288"/>
              <a:gd name="connsiteX22" fmla="*/ 1682359 w 8140446"/>
              <a:gd name="connsiteY22" fmla="*/ 18288 h 18288"/>
              <a:gd name="connsiteX23" fmla="*/ 1166797 w 8140446"/>
              <a:gd name="connsiteY23" fmla="*/ 18288 h 18288"/>
              <a:gd name="connsiteX24" fmla="*/ 0 w 8140446"/>
              <a:gd name="connsiteY24" fmla="*/ 18288 h 18288"/>
              <a:gd name="connsiteX25" fmla="*/ 0 w 8140446"/>
              <a:gd name="connsiteY2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87427" y="6231"/>
                  <a:pt x="309612" y="-26324"/>
                  <a:pt x="434157" y="0"/>
                </a:cubicBezTo>
                <a:cubicBezTo>
                  <a:pt x="536972" y="29330"/>
                  <a:pt x="959392" y="28619"/>
                  <a:pt x="1193932" y="0"/>
                </a:cubicBezTo>
                <a:cubicBezTo>
                  <a:pt x="1446097" y="13819"/>
                  <a:pt x="1471680" y="7203"/>
                  <a:pt x="1628089" y="0"/>
                </a:cubicBezTo>
                <a:cubicBezTo>
                  <a:pt x="1817415" y="4047"/>
                  <a:pt x="1949536" y="-59324"/>
                  <a:pt x="2225055" y="0"/>
                </a:cubicBezTo>
                <a:cubicBezTo>
                  <a:pt x="2520490" y="18365"/>
                  <a:pt x="2717469" y="18707"/>
                  <a:pt x="3066235" y="0"/>
                </a:cubicBezTo>
                <a:cubicBezTo>
                  <a:pt x="3437075" y="3751"/>
                  <a:pt x="3408347" y="31644"/>
                  <a:pt x="3744605" y="0"/>
                </a:cubicBezTo>
                <a:cubicBezTo>
                  <a:pt x="4097249" y="-11527"/>
                  <a:pt x="4249699" y="-32555"/>
                  <a:pt x="4504380" y="0"/>
                </a:cubicBezTo>
                <a:cubicBezTo>
                  <a:pt x="4737570" y="17980"/>
                  <a:pt x="4877497" y="1006"/>
                  <a:pt x="5101346" y="0"/>
                </a:cubicBezTo>
                <a:cubicBezTo>
                  <a:pt x="5359305" y="-15330"/>
                  <a:pt x="5447195" y="7257"/>
                  <a:pt x="5779717" y="0"/>
                </a:cubicBezTo>
                <a:cubicBezTo>
                  <a:pt x="6090019" y="-17621"/>
                  <a:pt x="6273151" y="4279"/>
                  <a:pt x="6620896" y="0"/>
                </a:cubicBezTo>
                <a:cubicBezTo>
                  <a:pt x="6968586" y="34056"/>
                  <a:pt x="6990073" y="23587"/>
                  <a:pt x="7136458" y="0"/>
                </a:cubicBezTo>
                <a:cubicBezTo>
                  <a:pt x="7320575" y="20480"/>
                  <a:pt x="7847401" y="-6173"/>
                  <a:pt x="8140446" y="0"/>
                </a:cubicBezTo>
                <a:cubicBezTo>
                  <a:pt x="8139878" y="7862"/>
                  <a:pt x="8140227" y="13269"/>
                  <a:pt x="8140446" y="18288"/>
                </a:cubicBezTo>
                <a:cubicBezTo>
                  <a:pt x="7908069" y="-20636"/>
                  <a:pt x="7683037" y="21977"/>
                  <a:pt x="7543480" y="18288"/>
                </a:cubicBezTo>
                <a:cubicBezTo>
                  <a:pt x="7393752" y="10050"/>
                  <a:pt x="7221032" y="-3229"/>
                  <a:pt x="7109323" y="18288"/>
                </a:cubicBezTo>
                <a:cubicBezTo>
                  <a:pt x="7015297" y="22483"/>
                  <a:pt x="6599332" y="40899"/>
                  <a:pt x="6430952" y="18288"/>
                </a:cubicBezTo>
                <a:cubicBezTo>
                  <a:pt x="6292915" y="-34150"/>
                  <a:pt x="6142305" y="21507"/>
                  <a:pt x="5915391" y="18288"/>
                </a:cubicBezTo>
                <a:cubicBezTo>
                  <a:pt x="5682725" y="47843"/>
                  <a:pt x="5440566" y="31420"/>
                  <a:pt x="5237020" y="18288"/>
                </a:cubicBezTo>
                <a:cubicBezTo>
                  <a:pt x="5046456" y="10577"/>
                  <a:pt x="4706449" y="51976"/>
                  <a:pt x="4558650" y="18288"/>
                </a:cubicBezTo>
                <a:cubicBezTo>
                  <a:pt x="4361396" y="-987"/>
                  <a:pt x="4145362" y="-22303"/>
                  <a:pt x="3880279" y="18288"/>
                </a:cubicBezTo>
                <a:cubicBezTo>
                  <a:pt x="3610716" y="25411"/>
                  <a:pt x="3472690" y="4008"/>
                  <a:pt x="3201909" y="18288"/>
                </a:cubicBezTo>
                <a:cubicBezTo>
                  <a:pt x="2913595" y="35097"/>
                  <a:pt x="2753317" y="-1149"/>
                  <a:pt x="2604943" y="18288"/>
                </a:cubicBezTo>
                <a:cubicBezTo>
                  <a:pt x="2450130" y="36989"/>
                  <a:pt x="1974183" y="40159"/>
                  <a:pt x="1845168" y="18288"/>
                </a:cubicBezTo>
                <a:cubicBezTo>
                  <a:pt x="1677929" y="220"/>
                  <a:pt x="1378098" y="-772"/>
                  <a:pt x="1166797" y="18288"/>
                </a:cubicBezTo>
                <a:cubicBezTo>
                  <a:pt x="921150" y="53277"/>
                  <a:pt x="327457" y="47297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36968" y="-25482"/>
                  <a:pt x="379786" y="11224"/>
                  <a:pt x="596966" y="0"/>
                </a:cubicBezTo>
                <a:cubicBezTo>
                  <a:pt x="815878" y="-21223"/>
                  <a:pt x="832062" y="11868"/>
                  <a:pt x="1031123" y="0"/>
                </a:cubicBezTo>
                <a:cubicBezTo>
                  <a:pt x="1256800" y="-30738"/>
                  <a:pt x="1658090" y="-20345"/>
                  <a:pt x="1872303" y="0"/>
                </a:cubicBezTo>
                <a:cubicBezTo>
                  <a:pt x="2115604" y="28431"/>
                  <a:pt x="2277865" y="-40642"/>
                  <a:pt x="2469269" y="0"/>
                </a:cubicBezTo>
                <a:cubicBezTo>
                  <a:pt x="2679731" y="25919"/>
                  <a:pt x="2788602" y="-6498"/>
                  <a:pt x="3066235" y="0"/>
                </a:cubicBezTo>
                <a:cubicBezTo>
                  <a:pt x="3325663" y="-14487"/>
                  <a:pt x="3706561" y="67517"/>
                  <a:pt x="3907414" y="0"/>
                </a:cubicBezTo>
                <a:cubicBezTo>
                  <a:pt x="4127229" y="-37113"/>
                  <a:pt x="4179037" y="-8167"/>
                  <a:pt x="4422976" y="0"/>
                </a:cubicBezTo>
                <a:cubicBezTo>
                  <a:pt x="4683575" y="-28486"/>
                  <a:pt x="5055803" y="-13799"/>
                  <a:pt x="5264155" y="0"/>
                </a:cubicBezTo>
                <a:cubicBezTo>
                  <a:pt x="5513566" y="14315"/>
                  <a:pt x="5735215" y="2768"/>
                  <a:pt x="6105335" y="0"/>
                </a:cubicBezTo>
                <a:cubicBezTo>
                  <a:pt x="6510913" y="-12587"/>
                  <a:pt x="6456171" y="3247"/>
                  <a:pt x="6783705" y="0"/>
                </a:cubicBezTo>
                <a:cubicBezTo>
                  <a:pt x="7057099" y="-15461"/>
                  <a:pt x="7592067" y="5384"/>
                  <a:pt x="8140446" y="0"/>
                </a:cubicBezTo>
                <a:cubicBezTo>
                  <a:pt x="8140452" y="8597"/>
                  <a:pt x="8141122" y="9732"/>
                  <a:pt x="8140446" y="18288"/>
                </a:cubicBezTo>
                <a:cubicBezTo>
                  <a:pt x="7961834" y="8406"/>
                  <a:pt x="7874097" y="10350"/>
                  <a:pt x="7706289" y="18288"/>
                </a:cubicBezTo>
                <a:cubicBezTo>
                  <a:pt x="7582508" y="-14920"/>
                  <a:pt x="7179551" y="-33111"/>
                  <a:pt x="6865109" y="18288"/>
                </a:cubicBezTo>
                <a:cubicBezTo>
                  <a:pt x="6583382" y="24117"/>
                  <a:pt x="6525821" y="36696"/>
                  <a:pt x="6349548" y="18288"/>
                </a:cubicBezTo>
                <a:cubicBezTo>
                  <a:pt x="6209953" y="10881"/>
                  <a:pt x="5959707" y="-47828"/>
                  <a:pt x="5671177" y="18288"/>
                </a:cubicBezTo>
                <a:cubicBezTo>
                  <a:pt x="5387744" y="29809"/>
                  <a:pt x="5228514" y="101507"/>
                  <a:pt x="4829998" y="18288"/>
                </a:cubicBezTo>
                <a:cubicBezTo>
                  <a:pt x="4415646" y="-28596"/>
                  <a:pt x="4343809" y="28954"/>
                  <a:pt x="4151627" y="18288"/>
                </a:cubicBezTo>
                <a:cubicBezTo>
                  <a:pt x="3950673" y="-9796"/>
                  <a:pt x="3879947" y="41143"/>
                  <a:pt x="3717470" y="18288"/>
                </a:cubicBezTo>
                <a:cubicBezTo>
                  <a:pt x="3558660" y="10110"/>
                  <a:pt x="3468854" y="29375"/>
                  <a:pt x="3201909" y="18288"/>
                </a:cubicBezTo>
                <a:cubicBezTo>
                  <a:pt x="2965673" y="10505"/>
                  <a:pt x="2568327" y="22116"/>
                  <a:pt x="2360729" y="18288"/>
                </a:cubicBezTo>
                <a:cubicBezTo>
                  <a:pt x="2171885" y="49144"/>
                  <a:pt x="1923258" y="16020"/>
                  <a:pt x="1682359" y="18288"/>
                </a:cubicBezTo>
                <a:cubicBezTo>
                  <a:pt x="1430698" y="-2378"/>
                  <a:pt x="1324229" y="-1751"/>
                  <a:pt x="1166797" y="18288"/>
                </a:cubicBezTo>
                <a:cubicBezTo>
                  <a:pt x="1001390" y="41795"/>
                  <a:pt x="324313" y="57964"/>
                  <a:pt x="0" y="18288"/>
                </a:cubicBezTo>
                <a:cubicBezTo>
                  <a:pt x="285" y="13135"/>
                  <a:pt x="532" y="5956"/>
                  <a:pt x="0" y="0"/>
                </a:cubicBezTo>
                <a:close/>
              </a:path>
              <a:path w="8140446" h="18288" fill="none" stroke="0" extrusionOk="0">
                <a:moveTo>
                  <a:pt x="0" y="0"/>
                </a:moveTo>
                <a:cubicBezTo>
                  <a:pt x="69532" y="-6557"/>
                  <a:pt x="264219" y="3919"/>
                  <a:pt x="434157" y="0"/>
                </a:cubicBezTo>
                <a:cubicBezTo>
                  <a:pt x="600013" y="9090"/>
                  <a:pt x="921449" y="-13478"/>
                  <a:pt x="1193932" y="0"/>
                </a:cubicBezTo>
                <a:cubicBezTo>
                  <a:pt x="1443592" y="14844"/>
                  <a:pt x="1471188" y="10722"/>
                  <a:pt x="1628089" y="0"/>
                </a:cubicBezTo>
                <a:cubicBezTo>
                  <a:pt x="1750006" y="-24149"/>
                  <a:pt x="1967480" y="-14904"/>
                  <a:pt x="2225055" y="0"/>
                </a:cubicBezTo>
                <a:cubicBezTo>
                  <a:pt x="2503918" y="19247"/>
                  <a:pt x="2709263" y="-16351"/>
                  <a:pt x="3066235" y="0"/>
                </a:cubicBezTo>
                <a:cubicBezTo>
                  <a:pt x="3429723" y="-1627"/>
                  <a:pt x="3399401" y="30976"/>
                  <a:pt x="3744605" y="0"/>
                </a:cubicBezTo>
                <a:cubicBezTo>
                  <a:pt x="4081920" y="-40602"/>
                  <a:pt x="4258272" y="-2441"/>
                  <a:pt x="4504380" y="0"/>
                </a:cubicBezTo>
                <a:cubicBezTo>
                  <a:pt x="4760039" y="21121"/>
                  <a:pt x="4866555" y="-1351"/>
                  <a:pt x="5101346" y="0"/>
                </a:cubicBezTo>
                <a:cubicBezTo>
                  <a:pt x="5336279" y="1859"/>
                  <a:pt x="5465100" y="30801"/>
                  <a:pt x="5779717" y="0"/>
                </a:cubicBezTo>
                <a:cubicBezTo>
                  <a:pt x="6117018" y="-2879"/>
                  <a:pt x="6273497" y="-5002"/>
                  <a:pt x="6620896" y="0"/>
                </a:cubicBezTo>
                <a:cubicBezTo>
                  <a:pt x="6972306" y="38666"/>
                  <a:pt x="6992056" y="28334"/>
                  <a:pt x="7136458" y="0"/>
                </a:cubicBezTo>
                <a:cubicBezTo>
                  <a:pt x="7325567" y="-61201"/>
                  <a:pt x="7766555" y="-88399"/>
                  <a:pt x="8140446" y="0"/>
                </a:cubicBezTo>
                <a:cubicBezTo>
                  <a:pt x="8140031" y="7748"/>
                  <a:pt x="8139515" y="13015"/>
                  <a:pt x="8140446" y="18288"/>
                </a:cubicBezTo>
                <a:cubicBezTo>
                  <a:pt x="7892673" y="-4012"/>
                  <a:pt x="7668025" y="650"/>
                  <a:pt x="7543480" y="18288"/>
                </a:cubicBezTo>
                <a:cubicBezTo>
                  <a:pt x="7406710" y="-3467"/>
                  <a:pt x="7207646" y="8893"/>
                  <a:pt x="7109323" y="18288"/>
                </a:cubicBezTo>
                <a:cubicBezTo>
                  <a:pt x="6993037" y="49011"/>
                  <a:pt x="6598723" y="59405"/>
                  <a:pt x="6430952" y="18288"/>
                </a:cubicBezTo>
                <a:cubicBezTo>
                  <a:pt x="6284771" y="15315"/>
                  <a:pt x="6162730" y="20350"/>
                  <a:pt x="5915391" y="18288"/>
                </a:cubicBezTo>
                <a:cubicBezTo>
                  <a:pt x="5684668" y="13603"/>
                  <a:pt x="5422852" y="53618"/>
                  <a:pt x="5237020" y="18288"/>
                </a:cubicBezTo>
                <a:cubicBezTo>
                  <a:pt x="5035482" y="26296"/>
                  <a:pt x="4719808" y="55145"/>
                  <a:pt x="4558650" y="18288"/>
                </a:cubicBezTo>
                <a:cubicBezTo>
                  <a:pt x="4375169" y="-35587"/>
                  <a:pt x="4137553" y="12086"/>
                  <a:pt x="3880279" y="18288"/>
                </a:cubicBezTo>
                <a:cubicBezTo>
                  <a:pt x="3624533" y="32648"/>
                  <a:pt x="3467387" y="6480"/>
                  <a:pt x="3201909" y="18288"/>
                </a:cubicBezTo>
                <a:cubicBezTo>
                  <a:pt x="2918126" y="73342"/>
                  <a:pt x="2717830" y="-17156"/>
                  <a:pt x="2604943" y="18288"/>
                </a:cubicBezTo>
                <a:cubicBezTo>
                  <a:pt x="2496133" y="44525"/>
                  <a:pt x="2003915" y="18254"/>
                  <a:pt x="1845168" y="18288"/>
                </a:cubicBezTo>
                <a:cubicBezTo>
                  <a:pt x="1694518" y="14989"/>
                  <a:pt x="1344959" y="44188"/>
                  <a:pt x="1166797" y="18288"/>
                </a:cubicBezTo>
                <a:cubicBezTo>
                  <a:pt x="935925" y="69451"/>
                  <a:pt x="319712" y="-63972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40446"/>
                      <a:gd name="connsiteY0" fmla="*/ 0 h 18288"/>
                      <a:gd name="connsiteX1" fmla="*/ 434157 w 8140446"/>
                      <a:gd name="connsiteY1" fmla="*/ 0 h 18288"/>
                      <a:gd name="connsiteX2" fmla="*/ 1193932 w 8140446"/>
                      <a:gd name="connsiteY2" fmla="*/ 0 h 18288"/>
                      <a:gd name="connsiteX3" fmla="*/ 1628089 w 8140446"/>
                      <a:gd name="connsiteY3" fmla="*/ 0 h 18288"/>
                      <a:gd name="connsiteX4" fmla="*/ 2225055 w 8140446"/>
                      <a:gd name="connsiteY4" fmla="*/ 0 h 18288"/>
                      <a:gd name="connsiteX5" fmla="*/ 3066235 w 8140446"/>
                      <a:gd name="connsiteY5" fmla="*/ 0 h 18288"/>
                      <a:gd name="connsiteX6" fmla="*/ 3744605 w 8140446"/>
                      <a:gd name="connsiteY6" fmla="*/ 0 h 18288"/>
                      <a:gd name="connsiteX7" fmla="*/ 4504380 w 8140446"/>
                      <a:gd name="connsiteY7" fmla="*/ 0 h 18288"/>
                      <a:gd name="connsiteX8" fmla="*/ 5101346 w 8140446"/>
                      <a:gd name="connsiteY8" fmla="*/ 0 h 18288"/>
                      <a:gd name="connsiteX9" fmla="*/ 5779717 w 8140446"/>
                      <a:gd name="connsiteY9" fmla="*/ 0 h 18288"/>
                      <a:gd name="connsiteX10" fmla="*/ 6620896 w 8140446"/>
                      <a:gd name="connsiteY10" fmla="*/ 0 h 18288"/>
                      <a:gd name="connsiteX11" fmla="*/ 7136458 w 8140446"/>
                      <a:gd name="connsiteY11" fmla="*/ 0 h 18288"/>
                      <a:gd name="connsiteX12" fmla="*/ 8140446 w 8140446"/>
                      <a:gd name="connsiteY12" fmla="*/ 0 h 18288"/>
                      <a:gd name="connsiteX13" fmla="*/ 8140446 w 8140446"/>
                      <a:gd name="connsiteY13" fmla="*/ 18288 h 18288"/>
                      <a:gd name="connsiteX14" fmla="*/ 7543480 w 8140446"/>
                      <a:gd name="connsiteY14" fmla="*/ 18288 h 18288"/>
                      <a:gd name="connsiteX15" fmla="*/ 7109323 w 8140446"/>
                      <a:gd name="connsiteY15" fmla="*/ 18288 h 18288"/>
                      <a:gd name="connsiteX16" fmla="*/ 6430952 w 8140446"/>
                      <a:gd name="connsiteY16" fmla="*/ 18288 h 18288"/>
                      <a:gd name="connsiteX17" fmla="*/ 5915391 w 8140446"/>
                      <a:gd name="connsiteY17" fmla="*/ 18288 h 18288"/>
                      <a:gd name="connsiteX18" fmla="*/ 5237020 w 8140446"/>
                      <a:gd name="connsiteY18" fmla="*/ 18288 h 18288"/>
                      <a:gd name="connsiteX19" fmla="*/ 4558650 w 8140446"/>
                      <a:gd name="connsiteY19" fmla="*/ 18288 h 18288"/>
                      <a:gd name="connsiteX20" fmla="*/ 3880279 w 8140446"/>
                      <a:gd name="connsiteY20" fmla="*/ 18288 h 18288"/>
                      <a:gd name="connsiteX21" fmla="*/ 3201909 w 8140446"/>
                      <a:gd name="connsiteY21" fmla="*/ 18288 h 18288"/>
                      <a:gd name="connsiteX22" fmla="*/ 2604943 w 8140446"/>
                      <a:gd name="connsiteY22" fmla="*/ 18288 h 18288"/>
                      <a:gd name="connsiteX23" fmla="*/ 1845168 w 8140446"/>
                      <a:gd name="connsiteY23" fmla="*/ 18288 h 18288"/>
                      <a:gd name="connsiteX24" fmla="*/ 1166797 w 8140446"/>
                      <a:gd name="connsiteY24" fmla="*/ 18288 h 18288"/>
                      <a:gd name="connsiteX25" fmla="*/ 0 w 8140446"/>
                      <a:gd name="connsiteY25" fmla="*/ 18288 h 18288"/>
                      <a:gd name="connsiteX26" fmla="*/ 0 w 8140446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8140446" h="18288" fill="none" extrusionOk="0">
                        <a:moveTo>
                          <a:pt x="0" y="0"/>
                        </a:moveTo>
                        <a:cubicBezTo>
                          <a:pt x="94920" y="9103"/>
                          <a:pt x="287892" y="-4966"/>
                          <a:pt x="434157" y="0"/>
                        </a:cubicBezTo>
                        <a:cubicBezTo>
                          <a:pt x="580422" y="4966"/>
                          <a:pt x="943595" y="-14182"/>
                          <a:pt x="1193932" y="0"/>
                        </a:cubicBezTo>
                        <a:cubicBezTo>
                          <a:pt x="1444270" y="14182"/>
                          <a:pt x="1472129" y="5523"/>
                          <a:pt x="1628089" y="0"/>
                        </a:cubicBezTo>
                        <a:cubicBezTo>
                          <a:pt x="1784049" y="-5523"/>
                          <a:pt x="1962419" y="-17322"/>
                          <a:pt x="2225055" y="0"/>
                        </a:cubicBezTo>
                        <a:cubicBezTo>
                          <a:pt x="2487691" y="17322"/>
                          <a:pt x="2700681" y="1311"/>
                          <a:pt x="3066235" y="0"/>
                        </a:cubicBezTo>
                        <a:cubicBezTo>
                          <a:pt x="3431789" y="-1311"/>
                          <a:pt x="3405662" y="25081"/>
                          <a:pt x="3744605" y="0"/>
                        </a:cubicBezTo>
                        <a:cubicBezTo>
                          <a:pt x="4083548" y="-25081"/>
                          <a:pt x="4265111" y="-11945"/>
                          <a:pt x="4504380" y="0"/>
                        </a:cubicBezTo>
                        <a:cubicBezTo>
                          <a:pt x="4743649" y="11945"/>
                          <a:pt x="4860394" y="-2832"/>
                          <a:pt x="5101346" y="0"/>
                        </a:cubicBezTo>
                        <a:cubicBezTo>
                          <a:pt x="5342298" y="2832"/>
                          <a:pt x="5456387" y="23676"/>
                          <a:pt x="5779717" y="0"/>
                        </a:cubicBezTo>
                        <a:cubicBezTo>
                          <a:pt x="6103047" y="-23676"/>
                          <a:pt x="6270379" y="-37291"/>
                          <a:pt x="6620896" y="0"/>
                        </a:cubicBezTo>
                        <a:cubicBezTo>
                          <a:pt x="6971413" y="37291"/>
                          <a:pt x="6989068" y="24674"/>
                          <a:pt x="7136458" y="0"/>
                        </a:cubicBezTo>
                        <a:cubicBezTo>
                          <a:pt x="7283848" y="-24674"/>
                          <a:pt x="7752532" y="-22436"/>
                          <a:pt x="8140446" y="0"/>
                        </a:cubicBezTo>
                        <a:cubicBezTo>
                          <a:pt x="8140314" y="7702"/>
                          <a:pt x="8140234" y="13511"/>
                          <a:pt x="8140446" y="18288"/>
                        </a:cubicBezTo>
                        <a:cubicBezTo>
                          <a:pt x="7906329" y="-3043"/>
                          <a:pt x="7681180" y="27465"/>
                          <a:pt x="7543480" y="18288"/>
                        </a:cubicBezTo>
                        <a:cubicBezTo>
                          <a:pt x="7405780" y="9111"/>
                          <a:pt x="7216607" y="3660"/>
                          <a:pt x="7109323" y="18288"/>
                        </a:cubicBezTo>
                        <a:cubicBezTo>
                          <a:pt x="7002039" y="32916"/>
                          <a:pt x="6576231" y="42692"/>
                          <a:pt x="6430952" y="18288"/>
                        </a:cubicBezTo>
                        <a:cubicBezTo>
                          <a:pt x="6285673" y="-6116"/>
                          <a:pt x="6138840" y="34521"/>
                          <a:pt x="5915391" y="18288"/>
                        </a:cubicBezTo>
                        <a:cubicBezTo>
                          <a:pt x="5691942" y="2055"/>
                          <a:pt x="5459460" y="51666"/>
                          <a:pt x="5237020" y="18288"/>
                        </a:cubicBezTo>
                        <a:cubicBezTo>
                          <a:pt x="5014580" y="-15090"/>
                          <a:pt x="4747677" y="40449"/>
                          <a:pt x="4558650" y="18288"/>
                        </a:cubicBezTo>
                        <a:cubicBezTo>
                          <a:pt x="4369623" y="-3873"/>
                          <a:pt x="4146061" y="12568"/>
                          <a:pt x="3880279" y="18288"/>
                        </a:cubicBezTo>
                        <a:cubicBezTo>
                          <a:pt x="3614497" y="24008"/>
                          <a:pt x="3473808" y="-12908"/>
                          <a:pt x="3201909" y="18288"/>
                        </a:cubicBezTo>
                        <a:cubicBezTo>
                          <a:pt x="2930010" y="49484"/>
                          <a:pt x="2728175" y="-3430"/>
                          <a:pt x="2604943" y="18288"/>
                        </a:cubicBezTo>
                        <a:cubicBezTo>
                          <a:pt x="2481711" y="40006"/>
                          <a:pt x="2004334" y="26952"/>
                          <a:pt x="1845168" y="18288"/>
                        </a:cubicBezTo>
                        <a:cubicBezTo>
                          <a:pt x="1686003" y="9624"/>
                          <a:pt x="1375070" y="37580"/>
                          <a:pt x="1166797" y="18288"/>
                        </a:cubicBezTo>
                        <a:cubicBezTo>
                          <a:pt x="958524" y="-1004"/>
                          <a:pt x="342846" y="888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8140446" h="18288" stroke="0" extrusionOk="0">
                        <a:moveTo>
                          <a:pt x="0" y="0"/>
                        </a:moveTo>
                        <a:cubicBezTo>
                          <a:pt x="142435" y="-24533"/>
                          <a:pt x="380026" y="17447"/>
                          <a:pt x="596966" y="0"/>
                        </a:cubicBezTo>
                        <a:cubicBezTo>
                          <a:pt x="813906" y="-17447"/>
                          <a:pt x="830530" y="13462"/>
                          <a:pt x="1031123" y="0"/>
                        </a:cubicBezTo>
                        <a:cubicBezTo>
                          <a:pt x="1231716" y="-13462"/>
                          <a:pt x="1634038" y="0"/>
                          <a:pt x="1872303" y="0"/>
                        </a:cubicBezTo>
                        <a:cubicBezTo>
                          <a:pt x="2110568" y="0"/>
                          <a:pt x="2261934" y="-25727"/>
                          <a:pt x="2469269" y="0"/>
                        </a:cubicBezTo>
                        <a:cubicBezTo>
                          <a:pt x="2676604" y="25727"/>
                          <a:pt x="2790440" y="16284"/>
                          <a:pt x="3066235" y="0"/>
                        </a:cubicBezTo>
                        <a:cubicBezTo>
                          <a:pt x="3342030" y="-16284"/>
                          <a:pt x="3685603" y="41976"/>
                          <a:pt x="3907414" y="0"/>
                        </a:cubicBezTo>
                        <a:cubicBezTo>
                          <a:pt x="4129225" y="-41976"/>
                          <a:pt x="4177416" y="-7598"/>
                          <a:pt x="4422976" y="0"/>
                        </a:cubicBezTo>
                        <a:cubicBezTo>
                          <a:pt x="4668536" y="7598"/>
                          <a:pt x="5023499" y="-28058"/>
                          <a:pt x="5264155" y="0"/>
                        </a:cubicBezTo>
                        <a:cubicBezTo>
                          <a:pt x="5504811" y="28058"/>
                          <a:pt x="5703675" y="13288"/>
                          <a:pt x="6105335" y="0"/>
                        </a:cubicBezTo>
                        <a:cubicBezTo>
                          <a:pt x="6506995" y="-13288"/>
                          <a:pt x="6455516" y="-5124"/>
                          <a:pt x="6783705" y="0"/>
                        </a:cubicBezTo>
                        <a:cubicBezTo>
                          <a:pt x="7111894" y="5124"/>
                          <a:pt x="7512856" y="10604"/>
                          <a:pt x="8140446" y="0"/>
                        </a:cubicBezTo>
                        <a:cubicBezTo>
                          <a:pt x="8140458" y="8833"/>
                          <a:pt x="8140986" y="9830"/>
                          <a:pt x="8140446" y="18288"/>
                        </a:cubicBezTo>
                        <a:cubicBezTo>
                          <a:pt x="7959314" y="3345"/>
                          <a:pt x="7870113" y="10437"/>
                          <a:pt x="7706289" y="18288"/>
                        </a:cubicBezTo>
                        <a:cubicBezTo>
                          <a:pt x="7542465" y="26139"/>
                          <a:pt x="7157940" y="17482"/>
                          <a:pt x="6865109" y="18288"/>
                        </a:cubicBezTo>
                        <a:cubicBezTo>
                          <a:pt x="6572278" y="19094"/>
                          <a:pt x="6524256" y="38051"/>
                          <a:pt x="6349548" y="18288"/>
                        </a:cubicBezTo>
                        <a:cubicBezTo>
                          <a:pt x="6174840" y="-1475"/>
                          <a:pt x="5951624" y="174"/>
                          <a:pt x="5671177" y="18288"/>
                        </a:cubicBezTo>
                        <a:cubicBezTo>
                          <a:pt x="5390730" y="36402"/>
                          <a:pt x="5222992" y="60058"/>
                          <a:pt x="4829998" y="18288"/>
                        </a:cubicBezTo>
                        <a:cubicBezTo>
                          <a:pt x="4437004" y="-23482"/>
                          <a:pt x="4344181" y="39087"/>
                          <a:pt x="4151627" y="18288"/>
                        </a:cubicBezTo>
                        <a:cubicBezTo>
                          <a:pt x="3959073" y="-2511"/>
                          <a:pt x="3886970" y="32875"/>
                          <a:pt x="3717470" y="18288"/>
                        </a:cubicBezTo>
                        <a:cubicBezTo>
                          <a:pt x="3547970" y="3701"/>
                          <a:pt x="3451521" y="31872"/>
                          <a:pt x="3201909" y="18288"/>
                        </a:cubicBezTo>
                        <a:cubicBezTo>
                          <a:pt x="2952297" y="4704"/>
                          <a:pt x="2543413" y="6029"/>
                          <a:pt x="2360729" y="18288"/>
                        </a:cubicBezTo>
                        <a:cubicBezTo>
                          <a:pt x="2178045" y="30547"/>
                          <a:pt x="1906056" y="25847"/>
                          <a:pt x="1682359" y="18288"/>
                        </a:cubicBezTo>
                        <a:cubicBezTo>
                          <a:pt x="1458662" y="10730"/>
                          <a:pt x="1330405" y="8046"/>
                          <a:pt x="1166797" y="18288"/>
                        </a:cubicBezTo>
                        <a:cubicBezTo>
                          <a:pt x="1003189" y="28530"/>
                          <a:pt x="278098" y="19533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4739" name="Rectangle 3">
            <a:extLst>
              <a:ext uri="{FF2B5EF4-FFF2-40B4-BE49-F238E27FC236}">
                <a16:creationId xmlns:a16="http://schemas.microsoft.com/office/drawing/2014/main" id="{813D0A78-4051-49DB-AD8E-3BEA5AB72D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28650" y="1929384"/>
            <a:ext cx="7886700" cy="4251960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defRPr/>
            </a:pP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Укупна стопа смртности  30% - 50%</a:t>
            </a:r>
          </a:p>
          <a:p>
            <a:pPr>
              <a:spcBef>
                <a:spcPts val="600"/>
              </a:spcBef>
              <a:defRPr/>
            </a:pP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Смртност према дефинисаним критеријумима</a:t>
            </a:r>
          </a:p>
          <a:p>
            <a:pPr>
              <a:spcBef>
                <a:spcPts val="600"/>
              </a:spcBef>
              <a:defRPr/>
            </a:pP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СИРС = 7%</a:t>
            </a:r>
          </a:p>
          <a:p>
            <a:pPr>
              <a:spcBef>
                <a:spcPts val="600"/>
              </a:spcBef>
              <a:defRPr/>
            </a:pP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Сепса = 16%</a:t>
            </a:r>
          </a:p>
          <a:p>
            <a:pPr>
              <a:spcBef>
                <a:spcPts val="600"/>
              </a:spcBef>
              <a:defRPr/>
            </a:pP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Тешка сепса = 20%</a:t>
            </a:r>
          </a:p>
          <a:p>
            <a:pPr>
              <a:spcBef>
                <a:spcPts val="600"/>
              </a:spcBef>
              <a:defRPr/>
            </a:pP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Септични шок = 46%</a:t>
            </a:r>
          </a:p>
        </p:txBody>
      </p:sp>
    </p:spTree>
  </p:cSld>
  <p:clrMapOvr>
    <a:masterClrMapping/>
  </p:clrMapOvr>
  <p:transition spd="slow" advTm="18758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9624" name="Group 239623">
            <a:extLst>
              <a:ext uri="{FF2B5EF4-FFF2-40B4-BE49-F238E27FC236}">
                <a16:creationId xmlns:a16="http://schemas.microsoft.com/office/drawing/2014/main" id="{8DD77349-6ADE-99FE-8E04-12919EE56F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29768"/>
            <a:ext cx="9151630" cy="1519356"/>
            <a:chOff x="-1" y="-29768"/>
            <a:chExt cx="12202175" cy="1519356"/>
          </a:xfrm>
        </p:grpSpPr>
        <p:sp>
          <p:nvSpPr>
            <p:cNvPr id="239625" name="Rectangle 239624">
              <a:extLst>
                <a:ext uri="{FF2B5EF4-FFF2-40B4-BE49-F238E27FC236}">
                  <a16:creationId xmlns:a16="http://schemas.microsoft.com/office/drawing/2014/main" id="{D5B2B92C-44DF-B41D-C67A-EBF175DF52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5341412" y="-5371175"/>
              <a:ext cx="1519350" cy="12202174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626" name="Rectangle 239625">
              <a:extLst>
                <a:ext uri="{FF2B5EF4-FFF2-40B4-BE49-F238E27FC236}">
                  <a16:creationId xmlns:a16="http://schemas.microsoft.com/office/drawing/2014/main" id="{341EB2F1-D26A-D7C9-E9AC-B63BE629A2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8917093" y="-1801610"/>
              <a:ext cx="1507122" cy="5063040"/>
            </a:xfrm>
            <a:prstGeom prst="rect">
              <a:avLst/>
            </a:prstGeom>
            <a:gradFill>
              <a:gsLst>
                <a:gs pos="5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627" name="Rectangle 239626">
              <a:extLst>
                <a:ext uri="{FF2B5EF4-FFF2-40B4-BE49-F238E27FC236}">
                  <a16:creationId xmlns:a16="http://schemas.microsoft.com/office/drawing/2014/main" id="{96D16430-53D3-47E5-F4B8-B441E710D4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3100712" y="-3130481"/>
              <a:ext cx="1519356" cy="7720782"/>
            </a:xfrm>
            <a:prstGeom prst="rect">
              <a:avLst/>
            </a:prstGeom>
            <a:gradFill>
              <a:gsLst>
                <a:gs pos="2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57518" y="301843"/>
            <a:ext cx="7857832" cy="1003532"/>
          </a:xfrm>
        </p:spPr>
        <p:txBody>
          <a:bodyPr anchor="ctr">
            <a:normAutofit/>
          </a:bodyPr>
          <a:lstStyle/>
          <a:p>
            <a:r>
              <a:rPr lang="sr-Cyrl-CS" sz="3600" b="1" dirty="0">
                <a:solidFill>
                  <a:srgbClr val="FFFFFF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Дефиниција</a:t>
            </a:r>
            <a:endParaRPr lang="en-US" sz="3600" b="1" dirty="0">
              <a:solidFill>
                <a:srgbClr val="FFFFFF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39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5505" y="2204864"/>
            <a:ext cx="8281858" cy="3673576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Сепса - системски одговор на инфекцију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СИРС + инфекц</a:t>
            </a:r>
            <a:r>
              <a:rPr lang="en-U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</a:t>
            </a: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ја</a:t>
            </a:r>
          </a:p>
          <a:p>
            <a:pPr algn="just"/>
            <a:r>
              <a:rPr lang="ru-RU" sz="2400" dirty="0">
                <a:solidFill>
                  <a:schemeClr val="accent2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Тешка сепса</a:t>
            </a:r>
            <a:r>
              <a:rPr lang="sr-Latn-RS" sz="2400" dirty="0">
                <a:solidFill>
                  <a:schemeClr val="accent2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- </a:t>
            </a: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један или више знакова дисфукције органа, насталих због хипоперфузије или хипотензије, као што су метаболичка ацидоза, поремећај </a:t>
            </a:r>
            <a:r>
              <a:rPr lang="sr-Cyrl-CS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стања свести,</a:t>
            </a:r>
            <a:r>
              <a:rPr lang="ru-RU" sz="2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олигурија или респираторни дистрес синдром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44A76-C0B8-4F17-B63A-E7C9A7624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3429000"/>
            <a:ext cx="7772400" cy="1084263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ХВАЛА НА ПАЖЊИ</a:t>
            </a:r>
            <a:r>
              <a:rPr lang="sr-Latn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2B36A4-102C-447C-AA91-248C88628D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62230"/>
            <a:ext cx="3528392" cy="19825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788657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2632" name="Group 282631">
            <a:extLst>
              <a:ext uri="{FF2B5EF4-FFF2-40B4-BE49-F238E27FC236}">
                <a16:creationId xmlns:a16="http://schemas.microsoft.com/office/drawing/2014/main" id="{8DD77349-6ADE-99FE-8E04-12919EE56F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29768"/>
            <a:ext cx="9151630" cy="1519356"/>
            <a:chOff x="-1" y="-29768"/>
            <a:chExt cx="12202175" cy="1519356"/>
          </a:xfrm>
        </p:grpSpPr>
        <p:sp>
          <p:nvSpPr>
            <p:cNvPr id="282633" name="Rectangle 282632">
              <a:extLst>
                <a:ext uri="{FF2B5EF4-FFF2-40B4-BE49-F238E27FC236}">
                  <a16:creationId xmlns:a16="http://schemas.microsoft.com/office/drawing/2014/main" id="{D5B2B92C-44DF-B41D-C67A-EBF175DF52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5341412" y="-5371175"/>
              <a:ext cx="1519350" cy="12202174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634" name="Rectangle 282633">
              <a:extLst>
                <a:ext uri="{FF2B5EF4-FFF2-40B4-BE49-F238E27FC236}">
                  <a16:creationId xmlns:a16="http://schemas.microsoft.com/office/drawing/2014/main" id="{341EB2F1-D26A-D7C9-E9AC-B63BE629A2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8917093" y="-1801610"/>
              <a:ext cx="1507122" cy="5063040"/>
            </a:xfrm>
            <a:prstGeom prst="rect">
              <a:avLst/>
            </a:prstGeom>
            <a:gradFill>
              <a:gsLst>
                <a:gs pos="5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635" name="Rectangle 282634">
              <a:extLst>
                <a:ext uri="{FF2B5EF4-FFF2-40B4-BE49-F238E27FC236}">
                  <a16:creationId xmlns:a16="http://schemas.microsoft.com/office/drawing/2014/main" id="{96D16430-53D3-47E5-F4B8-B441E710D4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3100712" y="-3130481"/>
              <a:ext cx="1519356" cy="7720782"/>
            </a:xfrm>
            <a:prstGeom prst="rect">
              <a:avLst/>
            </a:prstGeom>
            <a:gradFill>
              <a:gsLst>
                <a:gs pos="2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75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57518" y="301843"/>
            <a:ext cx="7857832" cy="100353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 b="1" kern="12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Дефиниција</a:t>
            </a:r>
            <a:endParaRPr lang="en-US" sz="3600" b="1" kern="12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26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2308124"/>
            <a:ext cx="8119813" cy="3673576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algn="just">
              <a:lnSpc>
                <a:spcPct val="90000"/>
              </a:lnSpc>
            </a:pPr>
            <a:r>
              <a:rPr lang="en-US" sz="24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Септични</a:t>
            </a:r>
            <a:r>
              <a:rPr lang="en-US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шок</a:t>
            </a:r>
            <a:r>
              <a:rPr lang="en-US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сепса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која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доводи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хипотензије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поред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адекватне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надокнаде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тености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што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доводи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хипоперфузије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последичних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стања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метаболичка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ацидоза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олигурија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стања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свести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algn="just">
              <a:lnSpc>
                <a:spcPct val="90000"/>
              </a:lnSpc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algn="just">
              <a:lnSpc>
                <a:spcPct val="90000"/>
              </a:lnSpc>
            </a:pPr>
            <a:r>
              <a:rPr lang="en-US" sz="24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Мултиорганска</a:t>
            </a:r>
            <a:r>
              <a:rPr lang="en-US" sz="2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дисфункција</a:t>
            </a:r>
            <a:r>
              <a:rPr lang="en-US" sz="2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(multiple organ dysfunction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syndrom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MODS)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представља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рада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више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органа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ПОВЕЗАНОСТ ИЗМЕЂУ СЕПСЕ И СИРС</a:t>
            </a:r>
            <a:endParaRPr lang="en-US" sz="2800" b="1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79" name="Oval 3"/>
          <p:cNvSpPr>
            <a:spLocks noChangeArrowheads="1"/>
          </p:cNvSpPr>
          <p:nvPr/>
        </p:nvSpPr>
        <p:spPr bwMode="auto">
          <a:xfrm>
            <a:off x="234950" y="1758950"/>
            <a:ext cx="4406900" cy="4635500"/>
          </a:xfrm>
          <a:prstGeom prst="ellipse">
            <a:avLst/>
          </a:prstGeom>
          <a:solidFill>
            <a:srgbClr val="FF00CC"/>
          </a:solidFill>
          <a:ln w="12700">
            <a:solidFill>
              <a:srgbClr val="FF00CC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17412" name="Oval 4"/>
          <p:cNvSpPr>
            <a:spLocks noChangeArrowheads="1"/>
          </p:cNvSpPr>
          <p:nvPr/>
        </p:nvSpPr>
        <p:spPr bwMode="auto">
          <a:xfrm>
            <a:off x="2673350" y="1911350"/>
            <a:ext cx="4330700" cy="44831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581" name="Oval 5"/>
          <p:cNvSpPr>
            <a:spLocks noChangeArrowheads="1"/>
          </p:cNvSpPr>
          <p:nvPr/>
        </p:nvSpPr>
        <p:spPr bwMode="auto">
          <a:xfrm>
            <a:off x="6330950" y="2216150"/>
            <a:ext cx="1435100" cy="1435100"/>
          </a:xfrm>
          <a:prstGeom prst="ellipse">
            <a:avLst/>
          </a:prstGeom>
          <a:solidFill>
            <a:srgbClr val="00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r>
              <a:rPr lang="en-US" b="1">
                <a:solidFill>
                  <a:srgbClr val="000000"/>
                </a:solidFill>
              </a:rPr>
              <a:t>T</a:t>
            </a:r>
            <a:r>
              <a:rPr lang="sr-Cyrl-CS" b="1">
                <a:solidFill>
                  <a:srgbClr val="000000"/>
                </a:solidFill>
              </a:rPr>
              <a:t>раума</a:t>
            </a:r>
            <a:endParaRPr lang="en-US" b="1">
              <a:solidFill>
                <a:srgbClr val="000000"/>
              </a:solidFill>
            </a:endParaRPr>
          </a:p>
        </p:txBody>
      </p:sp>
      <p:sp>
        <p:nvSpPr>
          <p:cNvPr id="24582" name="Oval 6"/>
          <p:cNvSpPr>
            <a:spLocks noChangeArrowheads="1"/>
          </p:cNvSpPr>
          <p:nvPr/>
        </p:nvSpPr>
        <p:spPr bwMode="auto">
          <a:xfrm>
            <a:off x="6483350" y="3790950"/>
            <a:ext cx="1435100" cy="1384300"/>
          </a:xfrm>
          <a:prstGeom prst="ellipse">
            <a:avLst/>
          </a:prstGeom>
          <a:solidFill>
            <a:srgbClr val="FF6633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r>
              <a:rPr lang="sr-Latn-CS" b="1"/>
              <a:t>O</a:t>
            </a:r>
            <a:r>
              <a:rPr lang="sr-Cyrl-CS" b="1"/>
              <a:t>пекотине</a:t>
            </a:r>
            <a:endParaRPr lang="en-US" b="1"/>
          </a:p>
        </p:txBody>
      </p:sp>
      <p:sp>
        <p:nvSpPr>
          <p:cNvPr id="24583" name="Oval 7"/>
          <p:cNvSpPr>
            <a:spLocks noChangeArrowheads="1"/>
          </p:cNvSpPr>
          <p:nvPr/>
        </p:nvSpPr>
        <p:spPr bwMode="auto">
          <a:xfrm>
            <a:off x="5416550" y="5187950"/>
            <a:ext cx="2730500" cy="1511300"/>
          </a:xfrm>
          <a:prstGeom prst="ellipse">
            <a:avLst/>
          </a:prstGeom>
          <a:solidFill>
            <a:schemeClr val="tx1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r>
              <a:rPr lang="sr-Cyrl-CS" b="1" dirty="0">
                <a:solidFill>
                  <a:schemeClr val="bg1"/>
                </a:solidFill>
              </a:rPr>
              <a:t>П</a:t>
            </a:r>
            <a:r>
              <a:rPr lang="sr-Latn-RS" b="1" dirty="0">
                <a:solidFill>
                  <a:schemeClr val="bg1"/>
                </a:solidFill>
              </a:rPr>
              <a:t>a</a:t>
            </a:r>
            <a:r>
              <a:rPr lang="sr-Cyrl-CS" b="1" dirty="0">
                <a:solidFill>
                  <a:schemeClr val="bg1"/>
                </a:solidFill>
              </a:rPr>
              <a:t>нкреатитис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2879725" y="4008438"/>
            <a:ext cx="1539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3200" b="1">
                <a:solidFill>
                  <a:schemeClr val="accent2"/>
                </a:solidFill>
              </a:rPr>
              <a:t>SEPSIS</a:t>
            </a:r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5013325" y="4008438"/>
            <a:ext cx="13350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sr-Cyrl-CS" sz="3200" b="1">
                <a:solidFill>
                  <a:schemeClr val="bg1"/>
                </a:solidFill>
              </a:rPr>
              <a:t>СИРС</a:t>
            </a:r>
            <a:endParaRPr lang="en-US" sz="3200" b="1">
              <a:solidFill>
                <a:schemeClr val="bg1"/>
              </a:solidFill>
            </a:endParaRPr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288925" y="3976688"/>
            <a:ext cx="19796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sr-Cyrl-CS" sz="2800" b="1">
                <a:solidFill>
                  <a:srgbClr val="FFFF00"/>
                </a:solidFill>
              </a:rPr>
              <a:t>Инфекција</a:t>
            </a:r>
            <a:endParaRPr lang="en-US" sz="2800" b="1">
              <a:solidFill>
                <a:srgbClr val="FFFF00"/>
              </a:solidFill>
            </a:endParaRPr>
          </a:p>
        </p:txBody>
      </p:sp>
      <p:sp>
        <p:nvSpPr>
          <p:cNvPr id="24587" name="Oval 11"/>
          <p:cNvSpPr>
            <a:spLocks noChangeArrowheads="1"/>
          </p:cNvSpPr>
          <p:nvPr/>
        </p:nvSpPr>
        <p:spPr bwMode="auto">
          <a:xfrm>
            <a:off x="2520950" y="2216150"/>
            <a:ext cx="2349500" cy="38735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r>
              <a:rPr lang="sr-Cyrl-CS" sz="4000" b="1">
                <a:solidFill>
                  <a:srgbClr val="FFFF00"/>
                </a:solidFill>
              </a:rPr>
              <a:t>СЕПСА</a:t>
            </a:r>
            <a:endParaRPr lang="en-US" sz="4000" b="1">
              <a:solidFill>
                <a:srgbClr val="FFFF00"/>
              </a:solidFill>
            </a:endParaRPr>
          </a:p>
        </p:txBody>
      </p:sp>
      <p:sp>
        <p:nvSpPr>
          <p:cNvPr id="24588" name="Oval 12"/>
          <p:cNvSpPr>
            <a:spLocks noChangeArrowheads="1"/>
          </p:cNvSpPr>
          <p:nvPr/>
        </p:nvSpPr>
        <p:spPr bwMode="auto">
          <a:xfrm>
            <a:off x="1606550" y="1835150"/>
            <a:ext cx="2197100" cy="1968500"/>
          </a:xfrm>
          <a:prstGeom prst="ellipse">
            <a:avLst/>
          </a:prstGeom>
          <a:solidFill>
            <a:srgbClr val="99FF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r>
              <a:rPr lang="sr-Cyrl-CS" b="1">
                <a:solidFill>
                  <a:srgbClr val="000000"/>
                </a:solidFill>
              </a:rPr>
              <a:t>Бактеријемија</a:t>
            </a:r>
            <a:endParaRPr 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503" name="Group 106502">
            <a:extLst>
              <a:ext uri="{FF2B5EF4-FFF2-40B4-BE49-F238E27FC236}">
                <a16:creationId xmlns:a16="http://schemas.microsoft.com/office/drawing/2014/main" id="{8DD77349-6ADE-99FE-8E04-12919EE56F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29768"/>
            <a:ext cx="9151630" cy="1519356"/>
            <a:chOff x="-1" y="-29768"/>
            <a:chExt cx="12202175" cy="1519356"/>
          </a:xfrm>
        </p:grpSpPr>
        <p:sp>
          <p:nvSpPr>
            <p:cNvPr id="106504" name="Rectangle 106503">
              <a:extLst>
                <a:ext uri="{FF2B5EF4-FFF2-40B4-BE49-F238E27FC236}">
                  <a16:creationId xmlns:a16="http://schemas.microsoft.com/office/drawing/2014/main" id="{D5B2B92C-44DF-B41D-C67A-EBF175DF52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5341412" y="-5371175"/>
              <a:ext cx="1519350" cy="12202174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505" name="Rectangle 106504">
              <a:extLst>
                <a:ext uri="{FF2B5EF4-FFF2-40B4-BE49-F238E27FC236}">
                  <a16:creationId xmlns:a16="http://schemas.microsoft.com/office/drawing/2014/main" id="{341EB2F1-D26A-D7C9-E9AC-B63BE629A2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8917093" y="-1801610"/>
              <a:ext cx="1507122" cy="5063040"/>
            </a:xfrm>
            <a:prstGeom prst="rect">
              <a:avLst/>
            </a:prstGeom>
            <a:gradFill>
              <a:gsLst>
                <a:gs pos="5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506" name="Rectangle 106505">
              <a:extLst>
                <a:ext uri="{FF2B5EF4-FFF2-40B4-BE49-F238E27FC236}">
                  <a16:creationId xmlns:a16="http://schemas.microsoft.com/office/drawing/2014/main" id="{96D16430-53D3-47E5-F4B8-B441E710D4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3100712" y="-3130481"/>
              <a:ext cx="1519356" cy="7720782"/>
            </a:xfrm>
            <a:prstGeom prst="rect">
              <a:avLst/>
            </a:prstGeom>
            <a:gradFill>
              <a:gsLst>
                <a:gs pos="2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64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57518" y="301843"/>
            <a:ext cx="7857832" cy="100353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 b="1" kern="12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Типови</a:t>
            </a:r>
            <a:r>
              <a:rPr lang="en-US" sz="3600" b="1" kern="1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kern="12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сепсе</a:t>
            </a:r>
            <a:endParaRPr lang="en-US" sz="3600" b="1" kern="12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1958" y="1592212"/>
            <a:ext cx="8568951" cy="4573092"/>
          </a:xfrm>
          <a:ln>
            <a:noFill/>
          </a:ln>
        </p:spPr>
        <p:txBody>
          <a:bodyPr vert="horz" lIns="91440" tIns="45720" rIns="91440" bIns="45720" rtlCol="0">
            <a:noAutofit/>
          </a:bodyPr>
          <a:lstStyle/>
          <a:p>
            <a:pPr marL="324000" indent="-228600" algn="just">
              <a:lnSpc>
                <a:spcPct val="90000"/>
              </a:lnSpc>
            </a:pP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Најчешће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бактерије, </a:t>
            </a: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али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могу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гљивице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паразити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вируси</a:t>
            </a:r>
            <a:endParaRPr lang="en-US" sz="24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24000" indent="-228600" algn="just">
              <a:lnSpc>
                <a:spcPct val="90000"/>
              </a:lnSpc>
            </a:pPr>
            <a:r>
              <a:rPr lang="en-US" sz="24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Сепса</a:t>
            </a:r>
            <a:r>
              <a:rPr lang="en-US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настала</a:t>
            </a:r>
            <a:r>
              <a:rPr lang="en-US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ван</a:t>
            </a:r>
            <a:r>
              <a:rPr lang="en-US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болничке</a:t>
            </a:r>
            <a:r>
              <a:rPr lang="en-US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средине</a:t>
            </a:r>
            <a:r>
              <a:rPr lang="en-US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инвазивне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широко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распрострањене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бактерије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 coli, Proteus,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Stafilokok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Enterokok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24000" indent="-228600" algn="just">
              <a:lnSpc>
                <a:spcPct val="90000"/>
              </a:lnSpc>
            </a:pPr>
            <a:r>
              <a:rPr lang="en-US" sz="24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Сепса</a:t>
            </a:r>
            <a:r>
              <a:rPr lang="en-US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настала</a:t>
            </a:r>
            <a:r>
              <a:rPr lang="en-US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sz="24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болничкој</a:t>
            </a:r>
            <a:r>
              <a:rPr lang="en-US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средини</a:t>
            </a:r>
            <a:r>
              <a:rPr lang="en-US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где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дешава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нарушавање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природних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имунских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баријера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мултирезистентне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болничке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бактерије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Pseudmonas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Serratia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spp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Acinetobacter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bolnički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stafilokok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enterokok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24000" indent="-228600" algn="just">
              <a:spcBef>
                <a:spcPts val="600"/>
              </a:spcBef>
            </a:pPr>
            <a:r>
              <a:rPr lang="en-US" sz="24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Сепса</a:t>
            </a:r>
            <a:r>
              <a:rPr lang="en-US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sz="24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имунодефицијентних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спленектомија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HIV,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агранулоцитоза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имуносупресија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различите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бактерије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гливице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паразити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24000" indent="-228600" algn="just">
              <a:lnSpc>
                <a:spcPct val="90000"/>
              </a:lnSpc>
            </a:pPr>
            <a:r>
              <a:rPr lang="en-US" sz="24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Сепса</a:t>
            </a:r>
            <a:r>
              <a:rPr lang="en-US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sz="24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особа</a:t>
            </a:r>
            <a:r>
              <a:rPr lang="en-US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en-US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имлантатима</a:t>
            </a:r>
            <a:r>
              <a:rPr lang="en-US" sz="2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залисци</a:t>
            </a:r>
            <a:r>
              <a:rPr lang="en-US" sz="2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4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</a:t>
            </a:r>
            <a:r>
              <a:rPr lang="sr-Latn-RS" sz="2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en-US" sz="24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022" name="Picture 214021">
            <a:extLst>
              <a:ext uri="{FF2B5EF4-FFF2-40B4-BE49-F238E27FC236}">
                <a16:creationId xmlns:a16="http://schemas.microsoft.com/office/drawing/2014/main" id="{3AE0A8F4-9AB8-A4A6-9E60-2BF7B10284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10999" b="-1"/>
          <a:stretch/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214033" name="Rectangle 214032">
            <a:extLst>
              <a:ext uri="{FF2B5EF4-FFF2-40B4-BE49-F238E27FC236}">
                <a16:creationId xmlns:a16="http://schemas.microsoft.com/office/drawing/2014/main" id="{B50AB553-2A96-4A92-96F2-93548E096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10000">
                <a:schemeClr val="bg2">
                  <a:alpha val="68000"/>
                </a:schemeClr>
              </a:gs>
              <a:gs pos="85000">
                <a:schemeClr val="bg2">
                  <a:alpha val="9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36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Фактори који утичу на повећану инциденцу</a:t>
            </a:r>
            <a:r>
              <a:rPr lang="en-US" sz="36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сепсе</a:t>
            </a:r>
            <a:endParaRPr lang="en-US" sz="3600" b="1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4021" name="Rectangle 3">
            <a:extLst>
              <a:ext uri="{FF2B5EF4-FFF2-40B4-BE49-F238E27FC236}">
                <a16:creationId xmlns:a16="http://schemas.microsoft.com/office/drawing/2014/main" id="{D7BF0B9A-4A99-C599-9F1A-FFF1194316A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0763458"/>
              </p:ext>
            </p:extLst>
          </p:nvPr>
        </p:nvGraphicFramePr>
        <p:xfrm>
          <a:off x="251520" y="2055803"/>
          <a:ext cx="8640960" cy="4437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6498</TotalTime>
  <Words>2737</Words>
  <Application>Microsoft Office PowerPoint</Application>
  <PresentationFormat>On-screen Show (4:3)</PresentationFormat>
  <Paragraphs>337</Paragraphs>
  <Slides>50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61" baseType="lpstr">
      <vt:lpstr>Arial</vt:lpstr>
      <vt:lpstr>Calibri</vt:lpstr>
      <vt:lpstr>Calibri Light</vt:lpstr>
      <vt:lpstr>Cambria</vt:lpstr>
      <vt:lpstr>Courier New</vt:lpstr>
      <vt:lpstr>Monotype Sorts</vt:lpstr>
      <vt:lpstr>Times New Roman</vt:lpstr>
      <vt:lpstr>Wingdings</vt:lpstr>
      <vt:lpstr>Office Theme</vt:lpstr>
      <vt:lpstr>1_Office Theme</vt:lpstr>
      <vt:lpstr>Document</vt:lpstr>
      <vt:lpstr>PowerPoint Presentation</vt:lpstr>
      <vt:lpstr> Дефиниција</vt:lpstr>
      <vt:lpstr>Дефиниција </vt:lpstr>
      <vt:lpstr>СИРС се манифестује са најмање два од следећих клиничких знакова:</vt:lpstr>
      <vt:lpstr>Дефиниција</vt:lpstr>
      <vt:lpstr>Дефиниција</vt:lpstr>
      <vt:lpstr>ПОВЕЗАНОСТ ИЗМЕЂУ СЕПСЕ И СИРС</vt:lpstr>
      <vt:lpstr>Типови сепсе</vt:lpstr>
      <vt:lpstr>Фактори који утичу на повећану инциденцу сепсе</vt:lpstr>
      <vt:lpstr>Најчешћа места примарне инфекције</vt:lpstr>
      <vt:lpstr>PowerPoint Presentation</vt:lpstr>
      <vt:lpstr>Патогенеза сепсе</vt:lpstr>
      <vt:lpstr>PowerPoint Presentation</vt:lpstr>
      <vt:lpstr>PowerPoint Presentation</vt:lpstr>
      <vt:lpstr> ФАЗЕ ШОКА </vt:lpstr>
      <vt:lpstr> КОМПЕНЗОВАНИ ШОК </vt:lpstr>
      <vt:lpstr> КОМПЕНЗОВАНИ ШОК </vt:lpstr>
      <vt:lpstr> КОМПЕНЗОВАНИ ШОК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ОШТЕЋЕЊА ПОЈЕДИНИХ ОРГАНА У ШОКУ  </vt:lpstr>
      <vt:lpstr>ОШТЕЋЕЊА ПОЈЕДИНИХ ОРГАНА У ШОКУ</vt:lpstr>
      <vt:lpstr> ДИК (ДИСЕМИНОЛАРНА ИНТРАВАСКУЛАРНА КОАГУЛАЦИЈА) </vt:lpstr>
      <vt:lpstr>PowerPoint Presentation</vt:lpstr>
      <vt:lpstr>КЛИНИЧКА СЛИКА СЕПСЕ И СЕПТИЧКОГ ШОКА</vt:lpstr>
      <vt:lpstr>PowerPoint Presentation</vt:lpstr>
      <vt:lpstr>PowerPoint Presentation</vt:lpstr>
      <vt:lpstr>PowerPoint Presentation</vt:lpstr>
      <vt:lpstr>Претраге које је потребно учинити код септичког болесника</vt:lpstr>
      <vt:lpstr>ЛАБОРАТОРИЈСКИ НАЛАЗИ У СЕПСИ</vt:lpstr>
      <vt:lpstr>ДИЈАГНОЗА СЕПСЕ</vt:lpstr>
      <vt:lpstr>PowerPoint Presentation</vt:lpstr>
      <vt:lpstr>PowerPoint Presentation</vt:lpstr>
      <vt:lpstr>ДИФЕРЕНЦИЈАЛНА ДИЈАГНОЗА СЕПСЕ</vt:lpstr>
      <vt:lpstr>ПЛАН ЛЕЧЕЊА СЕПСЕ И СЕПТИЧНОГ ШОКА</vt:lpstr>
      <vt:lpstr>ШЕСТ ХИТНИХ ПОСТУПАКА У ЛЕЧЕЊУ пацијената са постављеном сумњом на сепсу:</vt:lpstr>
      <vt:lpstr>Препоруке за емпиријску антимикробну терапију</vt:lpstr>
      <vt:lpstr>PowerPoint Presentation</vt:lpstr>
      <vt:lpstr>Примери комбинације антибиотика за различите облике сепсе</vt:lpstr>
      <vt:lpstr>Примери комбинације антибиотика за различите облике сепсе </vt:lpstr>
      <vt:lpstr>Адекватна надокнада течности:</vt:lpstr>
      <vt:lpstr>PowerPoint Presentation</vt:lpstr>
      <vt:lpstr>Прогностички фактори сепсе</vt:lpstr>
      <vt:lpstr>PowerPoint Presentation</vt:lpstr>
      <vt:lpstr>ХВАЛА НА ПАЖЊИ! </vt:lpstr>
    </vt:vector>
  </TitlesOfParts>
  <Company>Fakultet medicinskih nauka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Predrag Canovic</dc:creator>
  <cp:lastModifiedBy>Ivana</cp:lastModifiedBy>
  <cp:revision>368</cp:revision>
  <dcterms:created xsi:type="dcterms:W3CDTF">2020-09-17T21:17:31Z</dcterms:created>
  <dcterms:modified xsi:type="dcterms:W3CDTF">2024-01-28T18:51:13Z</dcterms:modified>
</cp:coreProperties>
</file>